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 id="270" r:id="rId73"/>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lear Sans" charset="1" panose="020B0503030202020304"/>
      <p:regular r:id="rId15"/>
    </p:embeddedFont>
    <p:embeddedFont>
      <p:font typeface="Clear Sans Bold" charset="1" panose="020B0803030202020304"/>
      <p:regular r:id="rId16"/>
    </p:embeddedFont>
    <p:embeddedFont>
      <p:font typeface="Clear Sans Italics" charset="1" panose="020B0503030202090304"/>
      <p:regular r:id="rId17"/>
    </p:embeddedFont>
    <p:embeddedFont>
      <p:font typeface="Clear Sans Bold Italics" charset="1" panose="020B0803030202090304"/>
      <p:regular r:id="rId18"/>
    </p:embeddedFont>
    <p:embeddedFont>
      <p:font typeface="Clear Sans Thin" charset="1" panose="020B0203030202020304"/>
      <p:regular r:id="rId19"/>
    </p:embeddedFont>
    <p:embeddedFont>
      <p:font typeface="Clear Sans Light" charset="1" panose="020B0303030202020304"/>
      <p:regular r:id="rId20"/>
    </p:embeddedFont>
    <p:embeddedFont>
      <p:font typeface="Clear Sans Medium" charset="1" panose="020B0603030202020304"/>
      <p:regular r:id="rId21"/>
    </p:embeddedFont>
    <p:embeddedFont>
      <p:font typeface="Clear Sans Medium Italics" charset="1" panose="020B0603030202090304"/>
      <p:regular r:id="rId22"/>
    </p:embeddedFont>
    <p:embeddedFont>
      <p:font typeface="HK Grotesk" charset="1" panose="00000500000000000000"/>
      <p:regular r:id="rId23"/>
    </p:embeddedFont>
    <p:embeddedFont>
      <p:font typeface="HK Grotesk Bold" charset="1" panose="00000800000000000000"/>
      <p:regular r:id="rId24"/>
    </p:embeddedFont>
    <p:embeddedFont>
      <p:font typeface="HK Grotesk Italics" charset="1" panose="00000500000000000000"/>
      <p:regular r:id="rId25"/>
    </p:embeddedFont>
    <p:embeddedFont>
      <p:font typeface="HK Grotesk Bold Italics" charset="1" panose="00000800000000000000"/>
      <p:regular r:id="rId26"/>
    </p:embeddedFont>
    <p:embeddedFont>
      <p:font typeface="HK Grotesk Light" charset="1" panose="00000400000000000000"/>
      <p:regular r:id="rId27"/>
    </p:embeddedFont>
    <p:embeddedFont>
      <p:font typeface="HK Grotesk Light Italics" charset="1" panose="00000400000000000000"/>
      <p:regular r:id="rId28"/>
    </p:embeddedFont>
    <p:embeddedFont>
      <p:font typeface="HK Grotesk Medium" charset="1" panose="00000600000000000000"/>
      <p:regular r:id="rId29"/>
    </p:embeddedFont>
    <p:embeddedFont>
      <p:font typeface="HK Grotesk Medium Italics" charset="1" panose="00000600000000000000"/>
      <p:regular r:id="rId30"/>
    </p:embeddedFont>
    <p:embeddedFont>
      <p:font typeface="HK Grotesk Semi-Bold" charset="1" panose="00000700000000000000"/>
      <p:regular r:id="rId31"/>
    </p:embeddedFont>
    <p:embeddedFont>
      <p:font typeface="HK Grotesk Semi-Bold Italics" charset="1" panose="00000700000000000000"/>
      <p:regular r:id="rId32"/>
    </p:embeddedFont>
    <p:embeddedFont>
      <p:font typeface="Barlow" charset="1" panose="00000500000000000000"/>
      <p:regular r:id="rId33"/>
    </p:embeddedFont>
    <p:embeddedFont>
      <p:font typeface="Barlow Bold" charset="1" panose="00000800000000000000"/>
      <p:regular r:id="rId34"/>
    </p:embeddedFont>
    <p:embeddedFont>
      <p:font typeface="Barlow Italics" charset="1" panose="00000500000000000000"/>
      <p:regular r:id="rId35"/>
    </p:embeddedFont>
    <p:embeddedFont>
      <p:font typeface="Barlow Bold Italics" charset="1" panose="00000800000000000000"/>
      <p:regular r:id="rId36"/>
    </p:embeddedFont>
    <p:embeddedFont>
      <p:font typeface="Barlow Thin" charset="1" panose="00000300000000000000"/>
      <p:regular r:id="rId37"/>
    </p:embeddedFont>
    <p:embeddedFont>
      <p:font typeface="Barlow Thin Italics" charset="1" panose="00000300000000000000"/>
      <p:regular r:id="rId38"/>
    </p:embeddedFont>
    <p:embeddedFont>
      <p:font typeface="Barlow Extra-Light" charset="1" panose="00000300000000000000"/>
      <p:regular r:id="rId39"/>
    </p:embeddedFont>
    <p:embeddedFont>
      <p:font typeface="Barlow Extra-Light Italics" charset="1" panose="00000300000000000000"/>
      <p:regular r:id="rId40"/>
    </p:embeddedFont>
    <p:embeddedFont>
      <p:font typeface="Barlow Light" charset="1" panose="00000400000000000000"/>
      <p:regular r:id="rId41"/>
    </p:embeddedFont>
    <p:embeddedFont>
      <p:font typeface="Barlow Light Italics" charset="1" panose="00000400000000000000"/>
      <p:regular r:id="rId42"/>
    </p:embeddedFont>
    <p:embeddedFont>
      <p:font typeface="Barlow Medium" charset="1" panose="00000600000000000000"/>
      <p:regular r:id="rId43"/>
    </p:embeddedFont>
    <p:embeddedFont>
      <p:font typeface="Barlow Medium Italics" charset="1" panose="00000600000000000000"/>
      <p:regular r:id="rId44"/>
    </p:embeddedFont>
    <p:embeddedFont>
      <p:font typeface="Barlow Semi-Bold" charset="1" panose="00000700000000000000"/>
      <p:regular r:id="rId45"/>
    </p:embeddedFont>
    <p:embeddedFont>
      <p:font typeface="Barlow Semi-Bold Italics" charset="1" panose="00000700000000000000"/>
      <p:regular r:id="rId46"/>
    </p:embeddedFont>
    <p:embeddedFont>
      <p:font typeface="Barlow Ultra-Bold" charset="1" panose="00000900000000000000"/>
      <p:regular r:id="rId47"/>
    </p:embeddedFont>
    <p:embeddedFont>
      <p:font typeface="Barlow Ultra-Bold Italics" charset="1" panose="00000900000000000000"/>
      <p:regular r:id="rId48"/>
    </p:embeddedFont>
    <p:embeddedFont>
      <p:font typeface="Barlow Heavy" charset="1" panose="00000A00000000000000"/>
      <p:regular r:id="rId49"/>
    </p:embeddedFont>
    <p:embeddedFont>
      <p:font typeface="Barlow Heavy Italics" charset="1" panose="00000A00000000000000"/>
      <p:regular r:id="rId50"/>
    </p:embeddedFont>
    <p:embeddedFont>
      <p:font typeface="Open Sans" charset="1" panose="020B0606030504020204"/>
      <p:regular r:id="rId51"/>
    </p:embeddedFont>
    <p:embeddedFont>
      <p:font typeface="Open Sans Bold" charset="1" panose="020B0806030504020204"/>
      <p:regular r:id="rId52"/>
    </p:embeddedFont>
    <p:embeddedFont>
      <p:font typeface="Open Sans Italics" charset="1" panose="020B0606030504020204"/>
      <p:regular r:id="rId53"/>
    </p:embeddedFont>
    <p:embeddedFont>
      <p:font typeface="Open Sans Bold Italics" charset="1" panose="020B0806030504020204"/>
      <p:regular r:id="rId54"/>
    </p:embeddedFont>
    <p:embeddedFont>
      <p:font typeface="Open Sans Light" charset="1" panose="020B0306030504020204"/>
      <p:regular r:id="rId55"/>
    </p:embeddedFont>
    <p:embeddedFont>
      <p:font typeface="Open Sans Light Italics" charset="1" panose="020B0306030504020204"/>
      <p:regular r:id="rId56"/>
    </p:embeddedFont>
    <p:embeddedFont>
      <p:font typeface="Open Sans Ultra-Bold" charset="1" panose="00000000000000000000"/>
      <p:regular r:id="rId57"/>
    </p:embeddedFont>
    <p:embeddedFont>
      <p:font typeface="Open Sans Ultra-Bold Italics" charset="1" panose="000000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71" Target="slides/slide13.xml" Type="http://schemas.openxmlformats.org/officeDocument/2006/relationships/slide"/><Relationship Id="rId72" Target="slides/slide14.xml" Type="http://schemas.openxmlformats.org/officeDocument/2006/relationships/slide"/><Relationship Id="rId73" Target="slides/slide1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10676" t="0" r="45138" b="0"/>
            <a:stretch>
              <a:fillRect/>
            </a:stretch>
          </p:blipFill>
          <p:spPr>
            <a:xfrm flipH="false" flipV="false">
              <a:off x="0" y="0"/>
              <a:ext cx="12192000" cy="13716000"/>
            </a:xfrm>
            <a:prstGeom prst="rect">
              <a:avLst/>
            </a:prstGeom>
          </p:spPr>
        </p:pic>
      </p:grpSp>
      <p:grpSp>
        <p:nvGrpSpPr>
          <p:cNvPr name="Group 4" id="4"/>
          <p:cNvGrpSpPr/>
          <p:nvPr/>
        </p:nvGrpSpPr>
        <p:grpSpPr>
          <a:xfrm rot="0">
            <a:off x="9934870" y="7410476"/>
            <a:ext cx="6002808" cy="2166188"/>
            <a:chOff x="0" y="0"/>
            <a:chExt cx="8003744" cy="2888251"/>
          </a:xfrm>
        </p:grpSpPr>
        <p:sp>
          <p:nvSpPr>
            <p:cNvPr name="TextBox 5" id="5"/>
            <p:cNvSpPr txBox="true"/>
            <p:nvPr/>
          </p:nvSpPr>
          <p:spPr>
            <a:xfrm rot="0">
              <a:off x="2203462" y="198761"/>
              <a:ext cx="5800282" cy="2689490"/>
            </a:xfrm>
            <a:prstGeom prst="rect">
              <a:avLst/>
            </a:prstGeom>
          </p:spPr>
          <p:txBody>
            <a:bodyPr anchor="t" rtlCol="false" tIns="0" lIns="0" bIns="0" rIns="0">
              <a:spAutoFit/>
            </a:bodyPr>
            <a:lstStyle/>
            <a:p>
              <a:pPr>
                <a:lnSpc>
                  <a:spcPts val="4032"/>
                </a:lnSpc>
              </a:pPr>
              <a:r>
                <a:rPr lang="en-US" sz="2880">
                  <a:solidFill>
                    <a:srgbClr val="000000"/>
                  </a:solidFill>
                  <a:latin typeface="Hammersmith One Bold"/>
                </a:rPr>
                <a:t>GR 03</a:t>
              </a:r>
            </a:p>
            <a:p>
              <a:pPr>
                <a:lnSpc>
                  <a:spcPts val="4032"/>
                </a:lnSpc>
              </a:pPr>
              <a:r>
                <a:rPr lang="en-US" sz="2880">
                  <a:solidFill>
                    <a:srgbClr val="000000"/>
                  </a:solidFill>
                  <a:latin typeface="Hammersmith One Bold"/>
                </a:rPr>
                <a:t>Lucien</a:t>
              </a:r>
            </a:p>
            <a:p>
              <a:pPr>
                <a:lnSpc>
                  <a:spcPts val="4032"/>
                </a:lnSpc>
              </a:pPr>
              <a:r>
                <a:rPr lang="en-US" sz="2880">
                  <a:solidFill>
                    <a:srgbClr val="000000"/>
                  </a:solidFill>
                  <a:latin typeface="Hammersmith One Bold"/>
                </a:rPr>
                <a:t>Mohammed </a:t>
              </a:r>
            </a:p>
            <a:p>
              <a:pPr>
                <a:lnSpc>
                  <a:spcPts val="4032"/>
                </a:lnSpc>
              </a:pPr>
              <a:r>
                <a:rPr lang="en-US" sz="2880">
                  <a:solidFill>
                    <a:srgbClr val="000000"/>
                  </a:solidFill>
                  <a:latin typeface="Hammersmith One Bold"/>
                </a:rPr>
                <a:t>Ounissa</a:t>
              </a:r>
            </a:p>
          </p:txBody>
        </p:sp>
        <p:sp>
          <p:nvSpPr>
            <p:cNvPr name="Freeform 6" id="6"/>
            <p:cNvSpPr/>
            <p:nvPr/>
          </p:nvSpPr>
          <p:spPr>
            <a:xfrm flipH="false" flipV="false" rot="5400000">
              <a:off x="13074" y="-13074"/>
              <a:ext cx="1411953" cy="1438100"/>
            </a:xfrm>
            <a:custGeom>
              <a:avLst/>
              <a:gdLst/>
              <a:ahLst/>
              <a:cxnLst/>
              <a:rect r="r" b="b" t="t" l="l"/>
              <a:pathLst>
                <a:path h="1438100" w="1411953">
                  <a:moveTo>
                    <a:pt x="0" y="0"/>
                  </a:moveTo>
                  <a:lnTo>
                    <a:pt x="1411953" y="0"/>
                  </a:lnTo>
                  <a:lnTo>
                    <a:pt x="1411953" y="1438101"/>
                  </a:lnTo>
                  <a:lnTo>
                    <a:pt x="0" y="14381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9934870" y="763437"/>
            <a:ext cx="5173086" cy="4511555"/>
            <a:chOff x="0" y="0"/>
            <a:chExt cx="6897448" cy="6015407"/>
          </a:xfrm>
        </p:grpSpPr>
        <p:sp>
          <p:nvSpPr>
            <p:cNvPr name="TextBox 8" id="8"/>
            <p:cNvSpPr txBox="true"/>
            <p:nvPr/>
          </p:nvSpPr>
          <p:spPr>
            <a:xfrm rot="0">
              <a:off x="0" y="114300"/>
              <a:ext cx="6897448" cy="3620247"/>
            </a:xfrm>
            <a:prstGeom prst="rect">
              <a:avLst/>
            </a:prstGeom>
          </p:spPr>
          <p:txBody>
            <a:bodyPr anchor="t" rtlCol="false" tIns="0" lIns="0" bIns="0" rIns="0">
              <a:spAutoFit/>
            </a:bodyPr>
            <a:lstStyle/>
            <a:p>
              <a:pPr marL="0" indent="0" lvl="0">
                <a:lnSpc>
                  <a:spcPts val="10492"/>
                </a:lnSpc>
                <a:spcBef>
                  <a:spcPct val="0"/>
                </a:spcBef>
              </a:pPr>
              <a:r>
                <a:rPr lang="en-US" sz="9715" spc="-97">
                  <a:solidFill>
                    <a:srgbClr val="000000"/>
                  </a:solidFill>
                  <a:latin typeface="Hammersmith One Bold"/>
                </a:rPr>
                <a:t>Projet-POEC</a:t>
              </a:r>
            </a:p>
          </p:txBody>
        </p:sp>
        <p:sp>
          <p:nvSpPr>
            <p:cNvPr name="Freeform 9" id="9"/>
            <p:cNvSpPr/>
            <p:nvPr/>
          </p:nvSpPr>
          <p:spPr>
            <a:xfrm flipH="false" flipV="false" rot="0">
              <a:off x="0" y="3837371"/>
              <a:ext cx="6161022" cy="455321"/>
            </a:xfrm>
            <a:custGeom>
              <a:avLst/>
              <a:gdLst/>
              <a:ahLst/>
              <a:cxnLst/>
              <a:rect r="r" b="b" t="t" l="l"/>
              <a:pathLst>
                <a:path h="455321" w="6161022">
                  <a:moveTo>
                    <a:pt x="0" y="0"/>
                  </a:moveTo>
                  <a:lnTo>
                    <a:pt x="6161022" y="0"/>
                  </a:lnTo>
                  <a:lnTo>
                    <a:pt x="6161022" y="455321"/>
                  </a:lnTo>
                  <a:lnTo>
                    <a:pt x="0" y="455321"/>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sp>
        <p:sp>
          <p:nvSpPr>
            <p:cNvPr name="TextBox 10" id="10"/>
            <p:cNvSpPr txBox="true"/>
            <p:nvPr/>
          </p:nvSpPr>
          <p:spPr>
            <a:xfrm rot="0">
              <a:off x="0" y="4733685"/>
              <a:ext cx="6897448" cy="1283435"/>
            </a:xfrm>
            <a:prstGeom prst="rect">
              <a:avLst/>
            </a:prstGeom>
          </p:spPr>
          <p:txBody>
            <a:bodyPr anchor="t" rtlCol="false" tIns="0" lIns="0" bIns="0" rIns="0">
              <a:spAutoFit/>
            </a:bodyPr>
            <a:lstStyle/>
            <a:p>
              <a:pPr>
                <a:lnSpc>
                  <a:spcPts val="3907"/>
                </a:lnSpc>
              </a:pPr>
              <a:r>
                <a:rPr lang="en-US" sz="2790">
                  <a:solidFill>
                    <a:srgbClr val="000000"/>
                  </a:solidFill>
                  <a:latin typeface="Clear Sans"/>
                </a:rPr>
                <a:t>P</a:t>
              </a:r>
              <a:r>
                <a:rPr lang="en-US" sz="2790">
                  <a:solidFill>
                    <a:srgbClr val="000000"/>
                  </a:solidFill>
                  <a:latin typeface="Clear Sans Bold"/>
                </a:rPr>
                <a:t>our que nos objectifs se    réalisen</a:t>
              </a:r>
              <a:r>
                <a:rPr lang="en-US" sz="2790">
                  <a:solidFill>
                    <a:srgbClr val="000000"/>
                  </a:solidFill>
                  <a:latin typeface="Clear Sans"/>
                </a:rPr>
                <a:t>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507523">
            <a:off x="-1255894" y="2741433"/>
            <a:ext cx="20799788" cy="6695357"/>
          </a:xfrm>
          <a:custGeom>
            <a:avLst/>
            <a:gdLst/>
            <a:ahLst/>
            <a:cxnLst/>
            <a:rect r="r" b="b" t="t" l="l"/>
            <a:pathLst>
              <a:path h="6695357" w="20799788">
                <a:moveTo>
                  <a:pt x="0" y="0"/>
                </a:moveTo>
                <a:lnTo>
                  <a:pt x="20799788" y="0"/>
                </a:lnTo>
                <a:lnTo>
                  <a:pt x="20799788" y="6695356"/>
                </a:lnTo>
                <a:lnTo>
                  <a:pt x="0" y="6695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23926" y="3704385"/>
            <a:ext cx="14440148" cy="6241632"/>
            <a:chOff x="0" y="0"/>
            <a:chExt cx="12407900" cy="5363210"/>
          </a:xfrm>
        </p:grpSpPr>
        <p:sp>
          <p:nvSpPr>
            <p:cNvPr name="Freeform 4" id="4"/>
            <p:cNvSpPr/>
            <p:nvPr/>
          </p:nvSpPr>
          <p:spPr>
            <a:xfrm flipH="false" flipV="false" rot="0">
              <a:off x="-1188720" y="-1299210"/>
              <a:ext cx="14579600" cy="7821930"/>
            </a:xfrm>
            <a:custGeom>
              <a:avLst/>
              <a:gdLst/>
              <a:ahLst/>
              <a:cxnLst/>
              <a:rect r="r" b="b" t="t" l="l"/>
              <a:pathLst>
                <a:path h="7821930" w="14579600">
                  <a:moveTo>
                    <a:pt x="1446530" y="2216150"/>
                  </a:moveTo>
                  <a:cubicBezTo>
                    <a:pt x="2578100" y="0"/>
                    <a:pt x="6996430" y="2960370"/>
                    <a:pt x="8751570" y="1879600"/>
                  </a:cubicBezTo>
                  <a:cubicBezTo>
                    <a:pt x="11271250" y="328930"/>
                    <a:pt x="14579600" y="2044700"/>
                    <a:pt x="13321030" y="5191760"/>
                  </a:cubicBezTo>
                  <a:cubicBezTo>
                    <a:pt x="12679680" y="6795770"/>
                    <a:pt x="9763760" y="5523230"/>
                    <a:pt x="8426450" y="6164580"/>
                  </a:cubicBezTo>
                  <a:cubicBezTo>
                    <a:pt x="4964430" y="7821930"/>
                    <a:pt x="0" y="5048250"/>
                    <a:pt x="1446530" y="2216150"/>
                  </a:cubicBezTo>
                  <a:close/>
                </a:path>
              </a:pathLst>
            </a:custGeom>
            <a:blipFill>
              <a:blip r:embed="rId4"/>
              <a:stretch>
                <a:fillRect l="-8030" t="-51048" r="-8030" b="0"/>
              </a:stretch>
            </a:blipFill>
          </p:spPr>
        </p:sp>
      </p:grpSp>
      <p:sp>
        <p:nvSpPr>
          <p:cNvPr name="TextBox 5" id="5"/>
          <p:cNvSpPr txBox="true"/>
          <p:nvPr/>
        </p:nvSpPr>
        <p:spPr>
          <a:xfrm rot="0">
            <a:off x="512912" y="534040"/>
            <a:ext cx="9951254" cy="3382407"/>
          </a:xfrm>
          <a:prstGeom prst="rect">
            <a:avLst/>
          </a:prstGeom>
        </p:spPr>
        <p:txBody>
          <a:bodyPr anchor="t" rtlCol="false" tIns="0" lIns="0" bIns="0" rIns="0">
            <a:spAutoFit/>
          </a:bodyPr>
          <a:lstStyle/>
          <a:p>
            <a:pPr>
              <a:lnSpc>
                <a:spcPts val="8879"/>
              </a:lnSpc>
            </a:pPr>
            <a:r>
              <a:rPr lang="en-US" sz="7999" spc="-239">
                <a:solidFill>
                  <a:srgbClr val="FFFFFF"/>
                </a:solidFill>
                <a:latin typeface="HK Grotesk Bold"/>
              </a:rPr>
              <a:t>Hey! </a:t>
            </a:r>
          </a:p>
          <a:p>
            <a:pPr>
              <a:lnSpc>
                <a:spcPts val="8879"/>
              </a:lnSpc>
            </a:pPr>
            <a:r>
              <a:rPr lang="en-US" sz="7999" spc="-239">
                <a:solidFill>
                  <a:srgbClr val="FFFFFF"/>
                </a:solidFill>
                <a:latin typeface="HK Grotesk Bold"/>
              </a:rPr>
              <a:t>Et l’automatisation des tests ça vous parle???</a:t>
            </a:r>
          </a:p>
        </p:txBody>
      </p:sp>
      <p:grpSp>
        <p:nvGrpSpPr>
          <p:cNvPr name="Group 6" id="6"/>
          <p:cNvGrpSpPr/>
          <p:nvPr/>
        </p:nvGrpSpPr>
        <p:grpSpPr>
          <a:xfrm rot="0">
            <a:off x="16642343" y="7183858"/>
            <a:ext cx="616957" cy="2074442"/>
            <a:chOff x="0" y="0"/>
            <a:chExt cx="822610" cy="2765923"/>
          </a:xfrm>
        </p:grpSpPr>
        <p:sp>
          <p:nvSpPr>
            <p:cNvPr name="AutoShape 7" id="7"/>
            <p:cNvSpPr/>
            <p:nvPr/>
          </p:nvSpPr>
          <p:spPr>
            <a:xfrm rot="0">
              <a:off x="759110" y="0"/>
              <a:ext cx="63500" cy="1767642"/>
            </a:xfrm>
            <a:prstGeom prst="rect">
              <a:avLst/>
            </a:prstGeom>
            <a:solidFill>
              <a:srgbClr val="57FFDC"/>
            </a:solidFill>
          </p:spPr>
        </p:sp>
        <p:sp>
          <p:nvSpPr>
            <p:cNvPr name="TextBox 8" id="8"/>
            <p:cNvSpPr txBox="true"/>
            <p:nvPr/>
          </p:nvSpPr>
          <p:spPr>
            <a:xfrm rot="0">
              <a:off x="0" y="2310295"/>
              <a:ext cx="822610" cy="455628"/>
            </a:xfrm>
            <a:prstGeom prst="rect">
              <a:avLst/>
            </a:prstGeom>
          </p:spPr>
          <p:txBody>
            <a:bodyPr anchor="t" rtlCol="false" tIns="0" lIns="0" bIns="0" rIns="0">
              <a:spAutoFit/>
            </a:bodyPr>
            <a:lstStyle/>
            <a:p>
              <a:pPr algn="r">
                <a:lnSpc>
                  <a:spcPts val="2663"/>
                </a:lnSpc>
              </a:pPr>
              <a:r>
                <a:rPr lang="en-US" sz="2399">
                  <a:solidFill>
                    <a:srgbClr val="FFFFFF"/>
                  </a:solidFill>
                  <a:latin typeface="HK Grotesk Bold"/>
                </a:rPr>
                <a:t>13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558"/>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9777567" y="2190270"/>
            <a:ext cx="7874335" cy="18748418"/>
          </a:xfrm>
          <a:custGeom>
            <a:avLst/>
            <a:gdLst/>
            <a:ahLst/>
            <a:cxnLst/>
            <a:rect r="r" b="b" t="t" l="l"/>
            <a:pathLst>
              <a:path h="18748418" w="7874335">
                <a:moveTo>
                  <a:pt x="0" y="0"/>
                </a:moveTo>
                <a:lnTo>
                  <a:pt x="7874335" y="0"/>
                </a:lnTo>
                <a:lnTo>
                  <a:pt x="7874335" y="18748418"/>
                </a:lnTo>
                <a:lnTo>
                  <a:pt x="0" y="18748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2047026" y="2709640"/>
            <a:ext cx="7241411" cy="5436537"/>
            <a:chOff x="0" y="0"/>
            <a:chExt cx="9655215" cy="7248716"/>
          </a:xfrm>
        </p:grpSpPr>
        <p:sp>
          <p:nvSpPr>
            <p:cNvPr name="TextBox 14" id="14"/>
            <p:cNvSpPr txBox="true"/>
            <p:nvPr/>
          </p:nvSpPr>
          <p:spPr>
            <a:xfrm rot="0">
              <a:off x="0" y="492407"/>
              <a:ext cx="9655215" cy="4451844"/>
            </a:xfrm>
            <a:prstGeom prst="rect">
              <a:avLst/>
            </a:prstGeom>
          </p:spPr>
          <p:txBody>
            <a:bodyPr anchor="t" rtlCol="false" tIns="0" lIns="0" bIns="0" rIns="0">
              <a:spAutoFit/>
            </a:bodyPr>
            <a:lstStyle/>
            <a:p>
              <a:pPr>
                <a:lnSpc>
                  <a:spcPts val="12650"/>
                </a:lnSpc>
              </a:pPr>
              <a:r>
                <a:rPr lang="en-US" sz="12650">
                  <a:solidFill>
                    <a:srgbClr val="171717"/>
                  </a:solidFill>
                  <a:latin typeface="Barlow Bold"/>
                </a:rPr>
                <a:t>Qu'est ce que Cela ?</a:t>
              </a:r>
            </a:p>
          </p:txBody>
        </p:sp>
        <p:grpSp>
          <p:nvGrpSpPr>
            <p:cNvPr name="Group 15" id="15"/>
            <p:cNvGrpSpPr/>
            <p:nvPr/>
          </p:nvGrpSpPr>
          <p:grpSpPr>
            <a:xfrm rot="0">
              <a:off x="0" y="5846166"/>
              <a:ext cx="7899874" cy="1402551"/>
              <a:chOff x="0" y="0"/>
              <a:chExt cx="6230508" cy="1106170"/>
            </a:xfrm>
          </p:grpSpPr>
          <p:sp>
            <p:nvSpPr>
              <p:cNvPr name="Freeform 16" id="16"/>
              <p:cNvSpPr/>
              <p:nvPr/>
            </p:nvSpPr>
            <p:spPr>
              <a:xfrm flipH="false" flipV="false" rot="0">
                <a:off x="0" y="0"/>
                <a:ext cx="6231778" cy="1106170"/>
              </a:xfrm>
              <a:custGeom>
                <a:avLst/>
                <a:gdLst/>
                <a:ahLst/>
                <a:cxnLst/>
                <a:rect r="r" b="b" t="t" l="l"/>
                <a:pathLst>
                  <a:path h="1106170" w="6231778">
                    <a:moveTo>
                      <a:pt x="5678058" y="1106170"/>
                    </a:moveTo>
                    <a:lnTo>
                      <a:pt x="553720" y="1106170"/>
                    </a:lnTo>
                    <a:cubicBezTo>
                      <a:pt x="247650" y="1106170"/>
                      <a:pt x="0" y="858520"/>
                      <a:pt x="0" y="553720"/>
                    </a:cubicBezTo>
                    <a:cubicBezTo>
                      <a:pt x="0" y="247650"/>
                      <a:pt x="247650" y="0"/>
                      <a:pt x="553720" y="0"/>
                    </a:cubicBezTo>
                    <a:lnTo>
                      <a:pt x="5678058" y="0"/>
                    </a:lnTo>
                    <a:cubicBezTo>
                      <a:pt x="5984128" y="0"/>
                      <a:pt x="6231778" y="247650"/>
                      <a:pt x="6231778" y="553720"/>
                    </a:cubicBezTo>
                    <a:cubicBezTo>
                      <a:pt x="6230508" y="858520"/>
                      <a:pt x="5982858" y="1106170"/>
                      <a:pt x="5678058" y="1106170"/>
                    </a:cubicBezTo>
                    <a:close/>
                  </a:path>
                </a:pathLst>
              </a:custGeom>
              <a:solidFill>
                <a:srgbClr val="171717"/>
              </a:solidFill>
            </p:spPr>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5011"/>
            <a:chOff x="0" y="0"/>
            <a:chExt cx="22645999" cy="2140014"/>
          </a:xfrm>
        </p:grpSpPr>
        <p:sp>
          <p:nvSpPr>
            <p:cNvPr name="AutoShape 11" id="11"/>
            <p:cNvSpPr/>
            <p:nvPr/>
          </p:nvSpPr>
          <p:spPr>
            <a:xfrm>
              <a:off x="0" y="2133664"/>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23825"/>
              <a:ext cx="18844514" cy="1234228"/>
            </a:xfrm>
            <a:prstGeom prst="rect">
              <a:avLst/>
            </a:prstGeom>
          </p:spPr>
          <p:txBody>
            <a:bodyPr anchor="t" rtlCol="false" tIns="0" lIns="0" bIns="0" rIns="0">
              <a:spAutoFit/>
            </a:bodyPr>
            <a:lstStyle/>
            <a:p>
              <a:pPr algn="ctr">
                <a:lnSpc>
                  <a:spcPts val="6725"/>
                </a:lnSpc>
              </a:pPr>
              <a:r>
                <a:rPr lang="en-US" sz="6725">
                  <a:solidFill>
                    <a:srgbClr val="171717"/>
                  </a:solidFill>
                  <a:latin typeface="Barlow Bold"/>
                </a:rPr>
                <a:t>Parlons automatisation: </a:t>
              </a:r>
            </a:p>
          </p:txBody>
        </p:sp>
      </p:grpSp>
      <p:sp>
        <p:nvSpPr>
          <p:cNvPr name="Freeform 13" id="13"/>
          <p:cNvSpPr/>
          <p:nvPr/>
        </p:nvSpPr>
        <p:spPr>
          <a:xfrm flipH="false" flipV="false" rot="0">
            <a:off x="14779797" y="0"/>
            <a:ext cx="4253556" cy="15191272"/>
          </a:xfrm>
          <a:custGeom>
            <a:avLst/>
            <a:gdLst/>
            <a:ahLst/>
            <a:cxnLst/>
            <a:rect r="r" b="b" t="t" l="l"/>
            <a:pathLst>
              <a:path h="15191272" w="4253556">
                <a:moveTo>
                  <a:pt x="0" y="0"/>
                </a:moveTo>
                <a:lnTo>
                  <a:pt x="4253557" y="0"/>
                </a:lnTo>
                <a:lnTo>
                  <a:pt x="4253557" y="15191272"/>
                </a:lnTo>
                <a:lnTo>
                  <a:pt x="0" y="15191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3045222" y="2696961"/>
            <a:ext cx="12197556" cy="6919055"/>
            <a:chOff x="0" y="0"/>
            <a:chExt cx="16263408" cy="9225407"/>
          </a:xfrm>
        </p:grpSpPr>
        <p:grpSp>
          <p:nvGrpSpPr>
            <p:cNvPr name="Group 15" id="15"/>
            <p:cNvGrpSpPr/>
            <p:nvPr/>
          </p:nvGrpSpPr>
          <p:grpSpPr>
            <a:xfrm rot="0">
              <a:off x="0" y="0"/>
              <a:ext cx="16263408" cy="9225407"/>
              <a:chOff x="0" y="0"/>
              <a:chExt cx="3835977" cy="2184704"/>
            </a:xfrm>
          </p:grpSpPr>
          <p:sp>
            <p:nvSpPr>
              <p:cNvPr name="Freeform 16" id="16"/>
              <p:cNvSpPr/>
              <p:nvPr/>
            </p:nvSpPr>
            <p:spPr>
              <a:xfrm flipH="false" flipV="false" rot="0">
                <a:off x="0" y="0"/>
                <a:ext cx="3835977" cy="2184704"/>
              </a:xfrm>
              <a:custGeom>
                <a:avLst/>
                <a:gdLst/>
                <a:ahLst/>
                <a:cxnLst/>
                <a:rect r="r" b="b" t="t" l="l"/>
                <a:pathLst>
                  <a:path h="2184704" w="3835977">
                    <a:moveTo>
                      <a:pt x="3711517" y="2184703"/>
                    </a:moveTo>
                    <a:lnTo>
                      <a:pt x="124460" y="2184703"/>
                    </a:lnTo>
                    <a:cubicBezTo>
                      <a:pt x="55880" y="2184703"/>
                      <a:pt x="0" y="2128824"/>
                      <a:pt x="0" y="2060243"/>
                    </a:cubicBezTo>
                    <a:lnTo>
                      <a:pt x="0" y="124460"/>
                    </a:lnTo>
                    <a:cubicBezTo>
                      <a:pt x="0" y="55880"/>
                      <a:pt x="55880" y="0"/>
                      <a:pt x="124460" y="0"/>
                    </a:cubicBezTo>
                    <a:lnTo>
                      <a:pt x="3711518" y="0"/>
                    </a:lnTo>
                    <a:cubicBezTo>
                      <a:pt x="3780098" y="0"/>
                      <a:pt x="3835977" y="55880"/>
                      <a:pt x="3835977" y="124460"/>
                    </a:cubicBezTo>
                    <a:lnTo>
                      <a:pt x="3835977" y="2060244"/>
                    </a:lnTo>
                    <a:cubicBezTo>
                      <a:pt x="3835977" y="2128824"/>
                      <a:pt x="3780098" y="2184704"/>
                      <a:pt x="3711518" y="2184704"/>
                    </a:cubicBezTo>
                    <a:close/>
                  </a:path>
                </a:pathLst>
              </a:custGeom>
              <a:solidFill>
                <a:srgbClr val="EDECED"/>
              </a:solidFill>
            </p:spPr>
          </p:sp>
        </p:grpSp>
        <p:sp>
          <p:nvSpPr>
            <p:cNvPr name="TextBox 17" id="17"/>
            <p:cNvSpPr txBox="true"/>
            <p:nvPr/>
          </p:nvSpPr>
          <p:spPr>
            <a:xfrm rot="0">
              <a:off x="3138239" y="1017241"/>
              <a:ext cx="12188354" cy="6639269"/>
            </a:xfrm>
            <a:prstGeom prst="rect">
              <a:avLst/>
            </a:prstGeom>
          </p:spPr>
          <p:txBody>
            <a:bodyPr anchor="t" rtlCol="false" tIns="0" lIns="0" bIns="0" rIns="0">
              <a:spAutoFit/>
            </a:bodyPr>
            <a:lstStyle/>
            <a:p>
              <a:pPr>
                <a:lnSpc>
                  <a:spcPts val="4977"/>
                </a:lnSpc>
              </a:pPr>
              <a:r>
                <a:rPr lang="en-US" sz="3318">
                  <a:solidFill>
                    <a:srgbClr val="171717"/>
                  </a:solidFill>
                  <a:latin typeface="Barlow Bold"/>
                </a:rPr>
                <a:t>L’automatisation des tests est le processus d’utilisation de logiciels ou d’outils pour exécuter des scénarios de tests, vérifier toutes les fonctionnalités de l’application, et comparer le résultat obtenu ou attendus avec les résultats réels. </a:t>
              </a:r>
            </a:p>
            <a:p>
              <a:pPr>
                <a:lnSpc>
                  <a:spcPts val="4977"/>
                </a:lnSpc>
              </a:pPr>
            </a:p>
            <a:p>
              <a:pPr algn="l" marL="0" indent="0" lvl="0">
                <a:lnSpc>
                  <a:spcPts val="4977"/>
                </a:lnSpc>
                <a:spcBef>
                  <a:spcPct val="0"/>
                </a:spcBef>
              </a:pPr>
            </a:p>
          </p:txBody>
        </p:sp>
        <p:sp>
          <p:nvSpPr>
            <p:cNvPr name="Freeform 18" id="18"/>
            <p:cNvSpPr/>
            <p:nvPr/>
          </p:nvSpPr>
          <p:spPr>
            <a:xfrm flipH="false" flipV="false" rot="0">
              <a:off x="936815" y="3759025"/>
              <a:ext cx="1551409" cy="1658153"/>
            </a:xfrm>
            <a:custGeom>
              <a:avLst/>
              <a:gdLst/>
              <a:ahLst/>
              <a:cxnLst/>
              <a:rect r="r" b="b" t="t" l="l"/>
              <a:pathLst>
                <a:path h="1658153" w="1551409">
                  <a:moveTo>
                    <a:pt x="0" y="0"/>
                  </a:moveTo>
                  <a:lnTo>
                    <a:pt x="1551409" y="0"/>
                  </a:lnTo>
                  <a:lnTo>
                    <a:pt x="1551409" y="1658153"/>
                  </a:lnTo>
                  <a:lnTo>
                    <a:pt x="0" y="1658153"/>
                  </a:lnTo>
                  <a:lnTo>
                    <a:pt x="0" y="0"/>
                  </a:lnTo>
                  <a:close/>
                </a:path>
              </a:pathLst>
            </a:custGeom>
            <a:blipFill>
              <a:blip r:embed="rId4"/>
              <a:stretch>
                <a:fillRect l="0" t="0" r="0" b="0"/>
              </a:stretch>
            </a:blipFill>
          </p:spPr>
        </p:sp>
      </p:grpSp>
      <p:sp>
        <p:nvSpPr>
          <p:cNvPr name="Freeform 19" id="19"/>
          <p:cNvSpPr/>
          <p:nvPr/>
        </p:nvSpPr>
        <p:spPr>
          <a:xfrm flipH="true" flipV="false" rot="0">
            <a:off x="-231609" y="0"/>
            <a:ext cx="3846890" cy="12745720"/>
          </a:xfrm>
          <a:custGeom>
            <a:avLst/>
            <a:gdLst/>
            <a:ahLst/>
            <a:cxnLst/>
            <a:rect r="r" b="b" t="t" l="l"/>
            <a:pathLst>
              <a:path h="12745720" w="3846890">
                <a:moveTo>
                  <a:pt x="3846890" y="0"/>
                </a:moveTo>
                <a:lnTo>
                  <a:pt x="0" y="0"/>
                </a:lnTo>
                <a:lnTo>
                  <a:pt x="0" y="12745720"/>
                </a:lnTo>
                <a:lnTo>
                  <a:pt x="3846890" y="12745720"/>
                </a:lnTo>
                <a:lnTo>
                  <a:pt x="38468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5902624"/>
            <a:chOff x="0" y="0"/>
            <a:chExt cx="100607340" cy="36588127"/>
          </a:xfrm>
        </p:grpSpPr>
        <p:sp>
          <p:nvSpPr>
            <p:cNvPr name="Freeform 3" id="3"/>
            <p:cNvSpPr/>
            <p:nvPr/>
          </p:nvSpPr>
          <p:spPr>
            <a:xfrm flipH="false" flipV="false" rot="0">
              <a:off x="0" y="0"/>
              <a:ext cx="100607341" cy="36588126"/>
            </a:xfrm>
            <a:custGeom>
              <a:avLst/>
              <a:gdLst/>
              <a:ahLst/>
              <a:cxnLst/>
              <a:rect r="r" b="b" t="t" l="l"/>
              <a:pathLst>
                <a:path h="36588126" w="100607341">
                  <a:moveTo>
                    <a:pt x="0" y="0"/>
                  </a:moveTo>
                  <a:lnTo>
                    <a:pt x="0" y="36588126"/>
                  </a:lnTo>
                  <a:lnTo>
                    <a:pt x="100607341" y="36588126"/>
                  </a:lnTo>
                  <a:lnTo>
                    <a:pt x="100607341" y="0"/>
                  </a:lnTo>
                  <a:lnTo>
                    <a:pt x="0" y="0"/>
                  </a:lnTo>
                  <a:close/>
                  <a:moveTo>
                    <a:pt x="100546377" y="36527166"/>
                  </a:moveTo>
                  <a:lnTo>
                    <a:pt x="59690" y="36527166"/>
                  </a:lnTo>
                  <a:lnTo>
                    <a:pt x="59690" y="59690"/>
                  </a:lnTo>
                  <a:lnTo>
                    <a:pt x="100546377" y="59690"/>
                  </a:lnTo>
                  <a:lnTo>
                    <a:pt x="100546377" y="36527166"/>
                  </a:lnTo>
                  <a:close/>
                </a:path>
              </a:pathLst>
            </a:custGeom>
            <a:solidFill>
              <a:srgbClr val="000000"/>
            </a:solidFill>
          </p:spPr>
        </p:sp>
      </p:grpSp>
      <p:sp>
        <p:nvSpPr>
          <p:cNvPr name="Freeform 4" id="4"/>
          <p:cNvSpPr/>
          <p:nvPr/>
        </p:nvSpPr>
        <p:spPr>
          <a:xfrm flipH="false" flipV="false" rot="0">
            <a:off x="2314285" y="519108"/>
            <a:ext cx="5592491" cy="4194368"/>
          </a:xfrm>
          <a:custGeom>
            <a:avLst/>
            <a:gdLst/>
            <a:ahLst/>
            <a:cxnLst/>
            <a:rect r="r" b="b" t="t" l="l"/>
            <a:pathLst>
              <a:path h="4194368" w="5592491">
                <a:moveTo>
                  <a:pt x="0" y="0"/>
                </a:moveTo>
                <a:lnTo>
                  <a:pt x="5592492" y="0"/>
                </a:lnTo>
                <a:lnTo>
                  <a:pt x="5592492" y="4194369"/>
                </a:lnTo>
                <a:lnTo>
                  <a:pt x="0" y="4194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71819" y="3267761"/>
            <a:ext cx="2131268" cy="6731398"/>
            <a:chOff x="0" y="0"/>
            <a:chExt cx="2841691" cy="8975198"/>
          </a:xfrm>
        </p:grpSpPr>
        <p:sp>
          <p:nvSpPr>
            <p:cNvPr name="Freeform 6" id="6"/>
            <p:cNvSpPr/>
            <p:nvPr/>
          </p:nvSpPr>
          <p:spPr>
            <a:xfrm flipH="false" flipV="false" rot="0">
              <a:off x="806139" y="0"/>
              <a:ext cx="1239922" cy="2161535"/>
            </a:xfrm>
            <a:custGeom>
              <a:avLst/>
              <a:gdLst/>
              <a:ahLst/>
              <a:cxnLst/>
              <a:rect r="r" b="b" t="t" l="l"/>
              <a:pathLst>
                <a:path h="2161535" w="1239922">
                  <a:moveTo>
                    <a:pt x="0" y="0"/>
                  </a:moveTo>
                  <a:lnTo>
                    <a:pt x="1239922" y="0"/>
                  </a:lnTo>
                  <a:lnTo>
                    <a:pt x="1239922" y="2161535"/>
                  </a:lnTo>
                  <a:lnTo>
                    <a:pt x="0" y="2161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0952" y="3302356"/>
              <a:ext cx="1843410" cy="5672842"/>
            </a:xfrm>
            <a:custGeom>
              <a:avLst/>
              <a:gdLst/>
              <a:ahLst/>
              <a:cxnLst/>
              <a:rect r="r" b="b" t="t" l="l"/>
              <a:pathLst>
                <a:path h="5672842" w="1843410">
                  <a:moveTo>
                    <a:pt x="0" y="0"/>
                  </a:moveTo>
                  <a:lnTo>
                    <a:pt x="1843410" y="0"/>
                  </a:lnTo>
                  <a:lnTo>
                    <a:pt x="1843410" y="5672842"/>
                  </a:lnTo>
                  <a:lnTo>
                    <a:pt x="0" y="5672842"/>
                  </a:lnTo>
                  <a:lnTo>
                    <a:pt x="0" y="0"/>
                  </a:lnTo>
                  <a:close/>
                </a:path>
              </a:pathLst>
            </a:custGeom>
            <a:blipFill>
              <a:blip r:embed="rId6">
                <a:extLst>
                  <a:ext uri="{96DAC541-7B7A-43D3-8B79-37D633B846F1}">
                    <asvg:svgBlip xmlns:asvg="http://schemas.microsoft.com/office/drawing/2016/SVG/main" r:embed="rId7"/>
                  </a:ext>
                </a:extLst>
              </a:blip>
              <a:stretch>
                <a:fillRect l="-997" t="-974" r="-3045" b="-637"/>
              </a:stretch>
            </a:blipFill>
          </p:spPr>
        </p:sp>
        <p:sp>
          <p:nvSpPr>
            <p:cNvPr name="Freeform 8" id="8"/>
            <p:cNvSpPr/>
            <p:nvPr/>
          </p:nvSpPr>
          <p:spPr>
            <a:xfrm flipH="false" flipV="false" rot="0">
              <a:off x="0" y="1481254"/>
              <a:ext cx="2841691" cy="2978110"/>
            </a:xfrm>
            <a:custGeom>
              <a:avLst/>
              <a:gdLst/>
              <a:ahLst/>
              <a:cxnLst/>
              <a:rect r="r" b="b" t="t" l="l"/>
              <a:pathLst>
                <a:path h="2978110" w="2841691">
                  <a:moveTo>
                    <a:pt x="0" y="0"/>
                  </a:moveTo>
                  <a:lnTo>
                    <a:pt x="2841691" y="0"/>
                  </a:lnTo>
                  <a:lnTo>
                    <a:pt x="2841691" y="2978110"/>
                  </a:lnTo>
                  <a:lnTo>
                    <a:pt x="0" y="2978110"/>
                  </a:lnTo>
                  <a:lnTo>
                    <a:pt x="0" y="0"/>
                  </a:lnTo>
                  <a:close/>
                </a:path>
              </a:pathLst>
            </a:custGeom>
            <a:blipFill>
              <a:blip r:embed="rId8">
                <a:extLst>
                  <a:ext uri="{96DAC541-7B7A-43D3-8B79-37D633B846F1}">
                    <asvg:svgBlip xmlns:asvg="http://schemas.microsoft.com/office/drawing/2016/SVG/main" r:embed="rId9"/>
                  </a:ext>
                </a:extLst>
              </a:blip>
              <a:stretch>
                <a:fillRect l="0" t="0" r="-369" b="-452"/>
              </a:stretch>
            </a:blipFill>
          </p:spPr>
        </p:sp>
      </p:grpSp>
      <p:sp>
        <p:nvSpPr>
          <p:cNvPr name="TextBox 9" id="9"/>
          <p:cNvSpPr txBox="true"/>
          <p:nvPr/>
        </p:nvSpPr>
        <p:spPr>
          <a:xfrm rot="0">
            <a:off x="2603087" y="1390145"/>
            <a:ext cx="4934061" cy="2449642"/>
          </a:xfrm>
          <a:prstGeom prst="rect">
            <a:avLst/>
          </a:prstGeom>
        </p:spPr>
        <p:txBody>
          <a:bodyPr anchor="t" rtlCol="false" tIns="0" lIns="0" bIns="0" rIns="0">
            <a:spAutoFit/>
          </a:bodyPr>
          <a:lstStyle/>
          <a:p>
            <a:pPr algn="ctr" marL="0" indent="0" lvl="0">
              <a:lnSpc>
                <a:spcPts val="4803"/>
              </a:lnSpc>
            </a:pPr>
            <a:r>
              <a:rPr lang="en-US" sz="4366">
                <a:solidFill>
                  <a:srgbClr val="000000"/>
                </a:solidFill>
                <a:latin typeface="DM Sans Bold"/>
              </a:rPr>
              <a:t>Nous avons utiliser un outil excellent, qui est Cypress</a:t>
            </a:r>
          </a:p>
        </p:txBody>
      </p:sp>
      <p:sp>
        <p:nvSpPr>
          <p:cNvPr name="TextBox 10" id="10"/>
          <p:cNvSpPr txBox="true"/>
          <p:nvPr/>
        </p:nvSpPr>
        <p:spPr>
          <a:xfrm rot="0">
            <a:off x="7307909" y="4271387"/>
            <a:ext cx="9951391" cy="4058318"/>
          </a:xfrm>
          <a:prstGeom prst="rect">
            <a:avLst/>
          </a:prstGeom>
        </p:spPr>
        <p:txBody>
          <a:bodyPr anchor="t" rtlCol="false" tIns="0" lIns="0" bIns="0" rIns="0">
            <a:spAutoFit/>
          </a:bodyPr>
          <a:lstStyle/>
          <a:p>
            <a:pPr marL="0" indent="0" lvl="0">
              <a:lnSpc>
                <a:spcPts val="4667"/>
              </a:lnSpc>
            </a:pPr>
            <a:r>
              <a:rPr lang="en-US" sz="3334" spc="33">
                <a:solidFill>
                  <a:srgbClr val="000000"/>
                </a:solidFill>
                <a:latin typeface="DM Sans Bold"/>
              </a:rPr>
              <a:t>Grâce à</a:t>
            </a:r>
            <a:r>
              <a:rPr lang="en-US" sz="3334" spc="33">
                <a:solidFill>
                  <a:srgbClr val="000000"/>
                </a:solidFill>
                <a:latin typeface="DM Sans"/>
              </a:rPr>
              <a:t> </a:t>
            </a:r>
            <a:r>
              <a:rPr lang="en-US" sz="3334" spc="33">
                <a:solidFill>
                  <a:srgbClr val="000000"/>
                </a:solidFill>
                <a:latin typeface="DM Sans Bold"/>
              </a:rPr>
              <a:t>Cypress, nous avons écris les scénarios de tests sous forme de code informatique (Js), en décrivant précisément les étapes à suivre, en incluant les données d’entrée, les actions utilisateur, et le résultat attendu,  pour tester automatiquement par cypress toutes les fonctionnalités.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558"/>
        </a:solidFill>
      </p:bgPr>
    </p:bg>
    <p:spTree>
      <p:nvGrpSpPr>
        <p:cNvPr id="1" name=""/>
        <p:cNvGrpSpPr/>
        <p:nvPr/>
      </p:nvGrpSpPr>
      <p:grpSpPr>
        <a:xfrm>
          <a:off x="0" y="0"/>
          <a:ext cx="0" cy="0"/>
          <a:chOff x="0" y="0"/>
          <a:chExt cx="0" cy="0"/>
        </a:xfrm>
      </p:grpSpPr>
      <p:grpSp>
        <p:nvGrpSpPr>
          <p:cNvPr name="Group 2" id="2"/>
          <p:cNvGrpSpPr/>
          <p:nvPr/>
        </p:nvGrpSpPr>
        <p:grpSpPr>
          <a:xfrm rot="0">
            <a:off x="1028700" y="1319530"/>
            <a:ext cx="12717138" cy="7647940"/>
            <a:chOff x="0" y="0"/>
            <a:chExt cx="16956184" cy="10197253"/>
          </a:xfrm>
        </p:grpSpPr>
        <p:grpSp>
          <p:nvGrpSpPr>
            <p:cNvPr name="Group 3" id="3"/>
            <p:cNvGrpSpPr/>
            <p:nvPr/>
          </p:nvGrpSpPr>
          <p:grpSpPr>
            <a:xfrm rot="0">
              <a:off x="0" y="0"/>
              <a:ext cx="16956184" cy="10197253"/>
              <a:chOff x="0" y="0"/>
              <a:chExt cx="4301847" cy="2587081"/>
            </a:xfrm>
          </p:grpSpPr>
          <p:sp>
            <p:nvSpPr>
              <p:cNvPr name="Freeform 4" id="4"/>
              <p:cNvSpPr/>
              <p:nvPr/>
            </p:nvSpPr>
            <p:spPr>
              <a:xfrm flipH="false" flipV="false" rot="0">
                <a:off x="0" y="0"/>
                <a:ext cx="4301847" cy="2587081"/>
              </a:xfrm>
              <a:custGeom>
                <a:avLst/>
                <a:gdLst/>
                <a:ahLst/>
                <a:cxnLst/>
                <a:rect r="r" b="b" t="t" l="l"/>
                <a:pathLst>
                  <a:path h="2587081" w="4301847">
                    <a:moveTo>
                      <a:pt x="4177387" y="2587081"/>
                    </a:moveTo>
                    <a:lnTo>
                      <a:pt x="124460" y="2587081"/>
                    </a:lnTo>
                    <a:cubicBezTo>
                      <a:pt x="55880" y="2587081"/>
                      <a:pt x="0" y="2531201"/>
                      <a:pt x="0" y="2462621"/>
                    </a:cubicBezTo>
                    <a:lnTo>
                      <a:pt x="0" y="124460"/>
                    </a:lnTo>
                    <a:cubicBezTo>
                      <a:pt x="0" y="55880"/>
                      <a:pt x="55880" y="0"/>
                      <a:pt x="124460" y="0"/>
                    </a:cubicBezTo>
                    <a:lnTo>
                      <a:pt x="4177387" y="0"/>
                    </a:lnTo>
                    <a:cubicBezTo>
                      <a:pt x="4245967" y="0"/>
                      <a:pt x="4301847" y="55880"/>
                      <a:pt x="4301847" y="124460"/>
                    </a:cubicBezTo>
                    <a:lnTo>
                      <a:pt x="4301847" y="2462621"/>
                    </a:lnTo>
                    <a:cubicBezTo>
                      <a:pt x="4301847" y="2531201"/>
                      <a:pt x="4245967" y="2587081"/>
                      <a:pt x="4177387" y="2587081"/>
                    </a:cubicBezTo>
                    <a:close/>
                  </a:path>
                </a:pathLst>
              </a:custGeom>
              <a:solidFill>
                <a:srgbClr val="FFFFFF"/>
              </a:solidFill>
            </p:spPr>
          </p:sp>
        </p:grpSp>
        <p:sp>
          <p:nvSpPr>
            <p:cNvPr name="AutoShape 5" id="5"/>
            <p:cNvSpPr/>
            <p:nvPr/>
          </p:nvSpPr>
          <p:spPr>
            <a:xfrm rot="0">
              <a:off x="0" y="1266422"/>
              <a:ext cx="16736288"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TextBox 12" id="12"/>
          <p:cNvSpPr txBox="true"/>
          <p:nvPr/>
        </p:nvSpPr>
        <p:spPr>
          <a:xfrm rot="0">
            <a:off x="1401506" y="2468706"/>
            <a:ext cx="8783967" cy="1815148"/>
          </a:xfrm>
          <a:prstGeom prst="rect">
            <a:avLst/>
          </a:prstGeom>
        </p:spPr>
        <p:txBody>
          <a:bodyPr anchor="t" rtlCol="false" tIns="0" lIns="0" bIns="0" rIns="0">
            <a:spAutoFit/>
          </a:bodyPr>
          <a:lstStyle/>
          <a:p>
            <a:pPr>
              <a:lnSpc>
                <a:spcPts val="6962"/>
              </a:lnSpc>
            </a:pPr>
            <a:r>
              <a:rPr lang="en-US" sz="6962">
                <a:solidFill>
                  <a:srgbClr val="171717"/>
                </a:solidFill>
                <a:latin typeface="Barlow Bold"/>
              </a:rPr>
              <a:t>Les avantages de l’automatisation  ?</a:t>
            </a:r>
          </a:p>
        </p:txBody>
      </p:sp>
      <p:sp>
        <p:nvSpPr>
          <p:cNvPr name="Freeform 13" id="13"/>
          <p:cNvSpPr/>
          <p:nvPr/>
        </p:nvSpPr>
        <p:spPr>
          <a:xfrm flipH="false" flipV="false" rot="0">
            <a:off x="11823219" y="737588"/>
            <a:ext cx="8093387" cy="15618817"/>
          </a:xfrm>
          <a:custGeom>
            <a:avLst/>
            <a:gdLst/>
            <a:ahLst/>
            <a:cxnLst/>
            <a:rect r="r" b="b" t="t" l="l"/>
            <a:pathLst>
              <a:path h="15618817" w="8093387">
                <a:moveTo>
                  <a:pt x="0" y="0"/>
                </a:moveTo>
                <a:lnTo>
                  <a:pt x="8093387" y="0"/>
                </a:lnTo>
                <a:lnTo>
                  <a:pt x="8093387" y="15618817"/>
                </a:lnTo>
                <a:lnTo>
                  <a:pt x="0" y="15618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028700" y="4198129"/>
            <a:ext cx="11343282" cy="4082281"/>
          </a:xfrm>
          <a:prstGeom prst="rect">
            <a:avLst/>
          </a:prstGeom>
        </p:spPr>
        <p:txBody>
          <a:bodyPr anchor="t" rtlCol="false" tIns="0" lIns="0" bIns="0" rIns="0">
            <a:spAutoFit/>
          </a:bodyPr>
          <a:lstStyle/>
          <a:p>
            <a:pPr algn="ctr">
              <a:lnSpc>
                <a:spcPts val="6832"/>
              </a:lnSpc>
            </a:pPr>
          </a:p>
          <a:p>
            <a:pPr algn="ctr" marL="794576" indent="-397288" lvl="1">
              <a:lnSpc>
                <a:spcPts val="5152"/>
              </a:lnSpc>
              <a:buFont typeface="Arial"/>
              <a:buChar char="•"/>
            </a:pPr>
            <a:r>
              <a:rPr lang="en-US" sz="3680">
                <a:solidFill>
                  <a:srgbClr val="171717"/>
                </a:solidFill>
                <a:latin typeface="Open Sans Bold"/>
              </a:rPr>
              <a:t>   Permet de faire les tests qu’on  ne fait pas manuellement (tests de régressions, et de performance). </a:t>
            </a:r>
          </a:p>
          <a:p>
            <a:pPr algn="ctr" marL="794576" indent="-397288" lvl="1">
              <a:lnSpc>
                <a:spcPts val="5152"/>
              </a:lnSpc>
              <a:buFont typeface="Arial"/>
              <a:buChar char="•"/>
            </a:pPr>
            <a:r>
              <a:rPr lang="en-US" sz="3680">
                <a:solidFill>
                  <a:srgbClr val="171717"/>
                </a:solidFill>
                <a:latin typeface="Open Sans Bold"/>
              </a:rPr>
              <a:t>Gain de temps énorme</a:t>
            </a:r>
          </a:p>
          <a:p>
            <a:pPr algn="ctr" marL="794576" indent="-397288" lvl="1">
              <a:lnSpc>
                <a:spcPts val="5152"/>
              </a:lnSpc>
              <a:buFont typeface="Arial"/>
              <a:buChar char="•"/>
            </a:pPr>
            <a:r>
              <a:rPr lang="en-US" sz="3680">
                <a:solidFill>
                  <a:srgbClr val="171717"/>
                </a:solidFill>
                <a:latin typeface="Open Sans Bold"/>
              </a:rPr>
              <a:t>Réduit les erreurs humaines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7697505" y="1620668"/>
            <a:ext cx="9175980" cy="7045664"/>
            <a:chOff x="0" y="0"/>
            <a:chExt cx="12234640" cy="9394219"/>
          </a:xfrm>
        </p:grpSpPr>
        <p:grpSp>
          <p:nvGrpSpPr>
            <p:cNvPr name="Group 3" id="3"/>
            <p:cNvGrpSpPr/>
            <p:nvPr/>
          </p:nvGrpSpPr>
          <p:grpSpPr>
            <a:xfrm rot="0">
              <a:off x="0" y="0"/>
              <a:ext cx="12234640" cy="9394219"/>
              <a:chOff x="0" y="0"/>
              <a:chExt cx="3103973" cy="2383348"/>
            </a:xfrm>
          </p:grpSpPr>
          <p:sp>
            <p:nvSpPr>
              <p:cNvPr name="Freeform 4" id="4"/>
              <p:cNvSpPr/>
              <p:nvPr/>
            </p:nvSpPr>
            <p:spPr>
              <a:xfrm flipH="false" flipV="false" rot="0">
                <a:off x="0" y="0"/>
                <a:ext cx="3103974" cy="2383348"/>
              </a:xfrm>
              <a:custGeom>
                <a:avLst/>
                <a:gdLst/>
                <a:ahLst/>
                <a:cxnLst/>
                <a:rect r="r" b="b" t="t" l="l"/>
                <a:pathLst>
                  <a:path h="2383348" w="3103974">
                    <a:moveTo>
                      <a:pt x="2979513" y="2383348"/>
                    </a:moveTo>
                    <a:lnTo>
                      <a:pt x="124460" y="2383348"/>
                    </a:lnTo>
                    <a:cubicBezTo>
                      <a:pt x="55880" y="2383348"/>
                      <a:pt x="0" y="2327468"/>
                      <a:pt x="0" y="2258888"/>
                    </a:cubicBezTo>
                    <a:lnTo>
                      <a:pt x="0" y="124460"/>
                    </a:lnTo>
                    <a:cubicBezTo>
                      <a:pt x="0" y="55880"/>
                      <a:pt x="55880" y="0"/>
                      <a:pt x="124460" y="0"/>
                    </a:cubicBezTo>
                    <a:lnTo>
                      <a:pt x="2979513" y="0"/>
                    </a:lnTo>
                    <a:cubicBezTo>
                      <a:pt x="3048093" y="0"/>
                      <a:pt x="3103974" y="55880"/>
                      <a:pt x="3103974" y="124460"/>
                    </a:cubicBezTo>
                    <a:lnTo>
                      <a:pt x="3103974" y="2258888"/>
                    </a:lnTo>
                    <a:cubicBezTo>
                      <a:pt x="3103974" y="2327468"/>
                      <a:pt x="3048093" y="2383348"/>
                      <a:pt x="2979513" y="2383348"/>
                    </a:cubicBezTo>
                    <a:close/>
                  </a:path>
                </a:pathLst>
              </a:custGeom>
              <a:solidFill>
                <a:srgbClr val="FFFFFF"/>
              </a:solidFill>
            </p:spPr>
          </p:sp>
        </p:grpSp>
        <p:sp>
          <p:nvSpPr>
            <p:cNvPr name="AutoShape 5" id="5"/>
            <p:cNvSpPr/>
            <p:nvPr/>
          </p:nvSpPr>
          <p:spPr>
            <a:xfrm rot="0">
              <a:off x="0" y="1266422"/>
              <a:ext cx="12234640"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232115" y="1028700"/>
            <a:ext cx="5408477" cy="14031425"/>
          </a:xfrm>
          <a:custGeom>
            <a:avLst/>
            <a:gdLst/>
            <a:ahLst/>
            <a:cxnLst/>
            <a:rect r="r" b="b" t="t" l="l"/>
            <a:pathLst>
              <a:path h="14031425" w="5408477">
                <a:moveTo>
                  <a:pt x="0" y="0"/>
                </a:moveTo>
                <a:lnTo>
                  <a:pt x="5408477" y="0"/>
                </a:lnTo>
                <a:lnTo>
                  <a:pt x="5408477" y="14031425"/>
                </a:lnTo>
                <a:lnTo>
                  <a:pt x="0" y="14031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929076" y="2661517"/>
            <a:ext cx="8712837" cy="5382895"/>
          </a:xfrm>
          <a:prstGeom prst="rect">
            <a:avLst/>
          </a:prstGeom>
        </p:spPr>
        <p:txBody>
          <a:bodyPr anchor="t" rtlCol="false" tIns="0" lIns="0" bIns="0" rIns="0">
            <a:spAutoFit/>
          </a:bodyPr>
          <a:lstStyle/>
          <a:p>
            <a:pPr algn="ctr">
              <a:lnSpc>
                <a:spcPts val="13925"/>
              </a:lnSpc>
            </a:pPr>
            <a:r>
              <a:rPr lang="en-US" sz="13925">
                <a:solidFill>
                  <a:srgbClr val="171717"/>
                </a:solidFill>
                <a:latin typeface="Barlow Bold"/>
              </a:rPr>
              <a:t>Merci d’avoir été attentif!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3768585"/>
            <a:chOff x="0" y="0"/>
            <a:chExt cx="12192000" cy="5024780"/>
          </a:xfrm>
        </p:grpSpPr>
        <p:pic>
          <p:nvPicPr>
            <p:cNvPr name="Picture 3" id="3"/>
            <p:cNvPicPr>
              <a:picLocks noChangeAspect="true"/>
            </p:cNvPicPr>
            <p:nvPr/>
          </p:nvPicPr>
          <p:blipFill>
            <a:blip r:embed="rId2"/>
            <a:srcRect l="0" t="2637" r="0" b="35541"/>
            <a:stretch>
              <a:fillRect/>
            </a:stretch>
          </p:blipFill>
          <p:spPr>
            <a:xfrm flipH="false" flipV="false">
              <a:off x="0" y="0"/>
              <a:ext cx="12192000" cy="5024780"/>
            </a:xfrm>
            <a:prstGeom prst="rect">
              <a:avLst/>
            </a:prstGeom>
          </p:spPr>
        </p:pic>
      </p:grpSp>
      <p:sp>
        <p:nvSpPr>
          <p:cNvPr name="AutoShape 4" id="4"/>
          <p:cNvSpPr/>
          <p:nvPr/>
        </p:nvSpPr>
        <p:spPr>
          <a:xfrm rot="0">
            <a:off x="0" y="0"/>
            <a:ext cx="9144000" cy="3768585"/>
          </a:xfrm>
          <a:prstGeom prst="rect">
            <a:avLst/>
          </a:prstGeom>
          <a:solidFill>
            <a:srgbClr val="FFB923"/>
          </a:solidFill>
        </p:spPr>
      </p:sp>
      <p:grpSp>
        <p:nvGrpSpPr>
          <p:cNvPr name="Group 5" id="5"/>
          <p:cNvGrpSpPr/>
          <p:nvPr/>
        </p:nvGrpSpPr>
        <p:grpSpPr>
          <a:xfrm rot="0">
            <a:off x="1028700" y="858556"/>
            <a:ext cx="6685111" cy="2051473"/>
            <a:chOff x="0" y="0"/>
            <a:chExt cx="8913481" cy="2735297"/>
          </a:xfrm>
        </p:grpSpPr>
        <p:sp>
          <p:nvSpPr>
            <p:cNvPr name="TextBox 6" id="6"/>
            <p:cNvSpPr txBox="true"/>
            <p:nvPr/>
          </p:nvSpPr>
          <p:spPr>
            <a:xfrm rot="0">
              <a:off x="0" y="2003989"/>
              <a:ext cx="8796687" cy="731308"/>
            </a:xfrm>
            <a:prstGeom prst="rect">
              <a:avLst/>
            </a:prstGeom>
          </p:spPr>
          <p:txBody>
            <a:bodyPr anchor="t" rtlCol="false" tIns="0" lIns="0" bIns="0" rIns="0">
              <a:spAutoFit/>
            </a:bodyPr>
            <a:lstStyle/>
            <a:p>
              <a:pPr>
                <a:lnSpc>
                  <a:spcPts val="4550"/>
                </a:lnSpc>
              </a:pPr>
              <a:r>
                <a:rPr lang="en-US" sz="3500">
                  <a:solidFill>
                    <a:srgbClr val="FFFFFF"/>
                  </a:solidFill>
                  <a:latin typeface="Hammersmith One"/>
                </a:rPr>
                <a:t>Nos points de discussion clés</a:t>
              </a:r>
            </a:p>
          </p:txBody>
        </p:sp>
        <p:sp>
          <p:nvSpPr>
            <p:cNvPr name="TextBox 7" id="7"/>
            <p:cNvSpPr txBox="true"/>
            <p:nvPr/>
          </p:nvSpPr>
          <p:spPr>
            <a:xfrm rot="0">
              <a:off x="0" y="-85725"/>
              <a:ext cx="8913481" cy="1808692"/>
            </a:xfrm>
            <a:prstGeom prst="rect">
              <a:avLst/>
            </a:prstGeom>
          </p:spPr>
          <p:txBody>
            <a:bodyPr anchor="t" rtlCol="false" tIns="0" lIns="0" bIns="0" rIns="0">
              <a:spAutoFit/>
            </a:bodyPr>
            <a:lstStyle/>
            <a:p>
              <a:pPr algn="l" marL="0" indent="0" lvl="0">
                <a:lnSpc>
                  <a:spcPts val="11049"/>
                </a:lnSpc>
                <a:spcBef>
                  <a:spcPct val="0"/>
                </a:spcBef>
              </a:pPr>
              <a:r>
                <a:rPr lang="en-US" sz="8499" spc="-169">
                  <a:solidFill>
                    <a:srgbClr val="FFFFFF"/>
                  </a:solidFill>
                  <a:latin typeface="Hammersmith One"/>
                </a:rPr>
                <a:t>agenda</a:t>
              </a:r>
            </a:p>
          </p:txBody>
        </p:sp>
      </p:grpSp>
      <p:sp>
        <p:nvSpPr>
          <p:cNvPr name="TextBox 8" id="8"/>
          <p:cNvSpPr txBox="true"/>
          <p:nvPr/>
        </p:nvSpPr>
        <p:spPr>
          <a:xfrm rot="0">
            <a:off x="3446496" y="6601989"/>
            <a:ext cx="5218693"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a:rPr>
              <a:t>Mise en place du Plan de test</a:t>
            </a:r>
          </a:p>
        </p:txBody>
      </p:sp>
      <p:sp>
        <p:nvSpPr>
          <p:cNvPr name="TextBox 9" id="9"/>
          <p:cNvSpPr txBox="true"/>
          <p:nvPr/>
        </p:nvSpPr>
        <p:spPr>
          <a:xfrm rot="0">
            <a:off x="3446496" y="8205196"/>
            <a:ext cx="5218693"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Préparation des environnements de test</a:t>
            </a:r>
          </a:p>
        </p:txBody>
      </p:sp>
      <p:sp>
        <p:nvSpPr>
          <p:cNvPr name="TextBox 10" id="10"/>
          <p:cNvSpPr txBox="true"/>
          <p:nvPr/>
        </p:nvSpPr>
        <p:spPr>
          <a:xfrm rot="0">
            <a:off x="10447107" y="4716646"/>
            <a:ext cx="6221614" cy="2270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Ecrire les cas de tests et lancer une campagne de test, et gestion des anomalies </a:t>
            </a:r>
          </a:p>
        </p:txBody>
      </p:sp>
      <p:sp>
        <p:nvSpPr>
          <p:cNvPr name="TextBox 11" id="11"/>
          <p:cNvSpPr txBox="true"/>
          <p:nvPr/>
        </p:nvSpPr>
        <p:spPr>
          <a:xfrm rot="0">
            <a:off x="10447107" y="4907414"/>
            <a:ext cx="5677171" cy="555625"/>
          </a:xfrm>
          <a:prstGeom prst="rect">
            <a:avLst/>
          </a:prstGeom>
        </p:spPr>
        <p:txBody>
          <a:bodyPr anchor="t" rtlCol="false" tIns="0" lIns="0" bIns="0" rIns="0">
            <a:spAutoFit/>
          </a:bodyPr>
          <a:lstStyle/>
          <a:p>
            <a:pPr algn="l" marL="0" indent="0" lvl="0">
              <a:lnSpc>
                <a:spcPts val="4549"/>
              </a:lnSpc>
              <a:spcBef>
                <a:spcPct val="0"/>
              </a:spcBef>
            </a:pPr>
          </a:p>
        </p:txBody>
      </p:sp>
      <p:sp>
        <p:nvSpPr>
          <p:cNvPr name="TextBox 12" id="12"/>
          <p:cNvSpPr txBox="true"/>
          <p:nvPr/>
        </p:nvSpPr>
        <p:spPr>
          <a:xfrm rot="0">
            <a:off x="10483625" y="7370171"/>
            <a:ext cx="6422198" cy="1127125"/>
          </a:xfrm>
          <a:prstGeom prst="rect">
            <a:avLst/>
          </a:prstGeom>
        </p:spPr>
        <p:txBody>
          <a:bodyPr anchor="t" rtlCol="false" tIns="0" lIns="0" bIns="0" rIns="0">
            <a:spAutoFit/>
          </a:bodyPr>
          <a:lstStyle/>
          <a:p>
            <a:pPr algn="l" marL="0" indent="0" lvl="0">
              <a:lnSpc>
                <a:spcPts val="4549"/>
              </a:lnSpc>
              <a:spcBef>
                <a:spcPct val="0"/>
              </a:spcBef>
            </a:pPr>
            <a:r>
              <a:rPr lang="en-US" sz="3499">
                <a:solidFill>
                  <a:srgbClr val="000000"/>
                </a:solidFill>
                <a:latin typeface="Hammersmith One Bold"/>
              </a:rPr>
              <a:t>Automatisation des cas de tests</a:t>
            </a:r>
          </a:p>
        </p:txBody>
      </p:sp>
      <p:sp>
        <p:nvSpPr>
          <p:cNvPr name="Freeform 13" id="13"/>
          <p:cNvSpPr/>
          <p:nvPr/>
        </p:nvSpPr>
        <p:spPr>
          <a:xfrm flipH="false" flipV="false" rot="5400000">
            <a:off x="2758918" y="5313348"/>
            <a:ext cx="341686" cy="341976"/>
          </a:xfrm>
          <a:custGeom>
            <a:avLst/>
            <a:gdLst/>
            <a:ahLst/>
            <a:cxnLst/>
            <a:rect r="r" b="b" t="t" l="l"/>
            <a:pathLst>
              <a:path h="341976" w="341686">
                <a:moveTo>
                  <a:pt x="0" y="0"/>
                </a:moveTo>
                <a:lnTo>
                  <a:pt x="341686" y="0"/>
                </a:lnTo>
                <a:lnTo>
                  <a:pt x="341686" y="341977"/>
                </a:lnTo>
                <a:lnTo>
                  <a:pt x="0" y="341977"/>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4" id="14"/>
          <p:cNvSpPr/>
          <p:nvPr/>
        </p:nvSpPr>
        <p:spPr>
          <a:xfrm flipH="false" flipV="false" rot="5400000">
            <a:off x="2758918" y="6815783"/>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5" id="15"/>
          <p:cNvSpPr/>
          <p:nvPr/>
        </p:nvSpPr>
        <p:spPr>
          <a:xfrm flipH="false" flipV="false" rot="5400000">
            <a:off x="9798894" y="4935844"/>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6" id="16"/>
          <p:cNvSpPr/>
          <p:nvPr/>
        </p:nvSpPr>
        <p:spPr>
          <a:xfrm flipH="false" flipV="false" rot="5400000">
            <a:off x="2758918" y="8326308"/>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Freeform 17" id="17"/>
          <p:cNvSpPr/>
          <p:nvPr/>
        </p:nvSpPr>
        <p:spPr>
          <a:xfrm flipH="false" flipV="false" rot="5400000">
            <a:off x="9798894" y="7443219"/>
            <a:ext cx="341686" cy="341976"/>
          </a:xfrm>
          <a:custGeom>
            <a:avLst/>
            <a:gdLst/>
            <a:ahLst/>
            <a:cxnLst/>
            <a:rect r="r" b="b" t="t" l="l"/>
            <a:pathLst>
              <a:path h="341976" w="341686">
                <a:moveTo>
                  <a:pt x="0" y="0"/>
                </a:moveTo>
                <a:lnTo>
                  <a:pt x="341686" y="0"/>
                </a:lnTo>
                <a:lnTo>
                  <a:pt x="341686" y="341976"/>
                </a:lnTo>
                <a:lnTo>
                  <a:pt x="0" y="341976"/>
                </a:lnTo>
                <a:lnTo>
                  <a:pt x="0" y="0"/>
                </a:lnTo>
                <a:close/>
              </a:path>
            </a:pathLst>
          </a:custGeom>
          <a:blipFill>
            <a:blip r:embed="rId3">
              <a:extLst>
                <a:ext uri="{96DAC541-7B7A-43D3-8B79-37D633B846F1}">
                  <asvg:svgBlip xmlns:asvg="http://schemas.microsoft.com/office/drawing/2016/SVG/main" r:embed="rId4"/>
                </a:ext>
              </a:extLst>
            </a:blip>
            <a:stretch>
              <a:fillRect l="-50" t="0" r="-34" b="0"/>
            </a:stretch>
          </a:blipFill>
        </p:spPr>
      </p:sp>
      <p:sp>
        <p:nvSpPr>
          <p:cNvPr name="TextBox 18" id="18"/>
          <p:cNvSpPr txBox="true"/>
          <p:nvPr/>
        </p:nvSpPr>
        <p:spPr>
          <a:xfrm rot="0">
            <a:off x="3446496" y="5086350"/>
            <a:ext cx="5099663" cy="526927"/>
          </a:xfrm>
          <a:prstGeom prst="rect">
            <a:avLst/>
          </a:prstGeom>
        </p:spPr>
        <p:txBody>
          <a:bodyPr anchor="t" rtlCol="false" tIns="0" lIns="0" bIns="0" rIns="0">
            <a:spAutoFit/>
          </a:bodyPr>
          <a:lstStyle/>
          <a:p>
            <a:pPr algn="ctr">
              <a:lnSpc>
                <a:spcPts val="4318"/>
              </a:lnSpc>
            </a:pPr>
            <a:r>
              <a:rPr lang="en-US" sz="3084">
                <a:solidFill>
                  <a:srgbClr val="000000"/>
                </a:solidFill>
                <a:latin typeface="Open Sans Bold"/>
              </a:rPr>
              <a:t>Analyse des spécifications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3151484"/>
          </a:xfrm>
          <a:prstGeom prst="rect">
            <a:avLst/>
          </a:prstGeom>
          <a:solidFill>
            <a:srgbClr val="FFB923"/>
          </a:solidFill>
        </p:spPr>
      </p:sp>
      <p:sp>
        <p:nvSpPr>
          <p:cNvPr name="TextBox 3" id="3"/>
          <p:cNvSpPr txBox="true"/>
          <p:nvPr/>
        </p:nvSpPr>
        <p:spPr>
          <a:xfrm rot="0">
            <a:off x="2657084" y="942975"/>
            <a:ext cx="13687538" cy="1369378"/>
          </a:xfrm>
          <a:prstGeom prst="rect">
            <a:avLst/>
          </a:prstGeom>
        </p:spPr>
        <p:txBody>
          <a:bodyPr anchor="t" rtlCol="false" tIns="0" lIns="0" bIns="0" rIns="0">
            <a:spAutoFit/>
          </a:bodyPr>
          <a:lstStyle/>
          <a:p>
            <a:pPr>
              <a:lnSpc>
                <a:spcPts val="10952"/>
              </a:lnSpc>
            </a:pPr>
            <a:r>
              <a:rPr lang="en-US" sz="8424" spc="-168">
                <a:solidFill>
                  <a:srgbClr val="FFFFFF"/>
                </a:solidFill>
                <a:latin typeface="Hammersmith One"/>
              </a:rPr>
              <a:t>Analyse des spécifications</a:t>
            </a:r>
          </a:p>
        </p:txBody>
      </p:sp>
      <p:sp>
        <p:nvSpPr>
          <p:cNvPr name="Freeform 4" id="4"/>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756590" y="5986055"/>
            <a:ext cx="5482664" cy="3424461"/>
            <a:chOff x="0" y="0"/>
            <a:chExt cx="7310218" cy="4565948"/>
          </a:xfrm>
        </p:grpSpPr>
        <p:sp>
          <p:nvSpPr>
            <p:cNvPr name="TextBox 6" id="6"/>
            <p:cNvSpPr txBox="true"/>
            <p:nvPr/>
          </p:nvSpPr>
          <p:spPr>
            <a:xfrm rot="0">
              <a:off x="0" y="-28575"/>
              <a:ext cx="7310218" cy="3844752"/>
            </a:xfrm>
            <a:prstGeom prst="rect">
              <a:avLst/>
            </a:prstGeom>
          </p:spPr>
          <p:txBody>
            <a:bodyPr anchor="t" rtlCol="false" tIns="0" lIns="0" bIns="0" rIns="0">
              <a:spAutoFit/>
            </a:bodyPr>
            <a:lstStyle/>
            <a:p>
              <a:pPr algn="ctr">
                <a:lnSpc>
                  <a:spcPts val="3871"/>
                </a:lnSpc>
                <a:spcBef>
                  <a:spcPct val="0"/>
                </a:spcBef>
              </a:pPr>
              <a:r>
                <a:rPr lang="en-US" sz="2978" u="none">
                  <a:solidFill>
                    <a:srgbClr val="000000"/>
                  </a:solidFill>
                  <a:latin typeface="Hammersmith One"/>
                </a:rPr>
                <a:t>L’application est en cours de développement</a:t>
              </a:r>
            </a:p>
            <a:p>
              <a:pPr algn="ctr" marL="0" indent="0" lvl="1">
                <a:lnSpc>
                  <a:spcPts val="3871"/>
                </a:lnSpc>
                <a:spcBef>
                  <a:spcPct val="0"/>
                </a:spcBef>
              </a:pPr>
              <a:r>
                <a:rPr lang="en-US" sz="2978" u="none">
                  <a:solidFill>
                    <a:srgbClr val="000000"/>
                  </a:solidFill>
                  <a:latin typeface="Hammersmith One"/>
                </a:rPr>
                <a:t>Et l’équipe Dev, envisage d’implémenter une nouvelle fonctionnalité de connexion: Google Auth</a:t>
              </a:r>
            </a:p>
          </p:txBody>
        </p:sp>
        <p:sp>
          <p:nvSpPr>
            <p:cNvPr name="TextBox 7" id="7"/>
            <p:cNvSpPr txBox="true"/>
            <p:nvPr/>
          </p:nvSpPr>
          <p:spPr>
            <a:xfrm rot="0">
              <a:off x="0" y="4070425"/>
              <a:ext cx="7310218" cy="481733"/>
            </a:xfrm>
            <a:prstGeom prst="rect">
              <a:avLst/>
            </a:prstGeom>
          </p:spPr>
          <p:txBody>
            <a:bodyPr anchor="t" rtlCol="false" tIns="0" lIns="0" bIns="0" rIns="0">
              <a:spAutoFit/>
            </a:bodyPr>
            <a:lstStyle/>
            <a:p>
              <a:pPr algn="ctr">
                <a:lnSpc>
                  <a:spcPts val="3088"/>
                </a:lnSpc>
              </a:pPr>
            </a:p>
          </p:txBody>
        </p:sp>
      </p:grpSp>
      <p:sp>
        <p:nvSpPr>
          <p:cNvPr name="TextBox 8" id="8"/>
          <p:cNvSpPr txBox="true"/>
          <p:nvPr/>
        </p:nvSpPr>
        <p:spPr>
          <a:xfrm rot="0">
            <a:off x="6565138" y="5957480"/>
            <a:ext cx="5157723" cy="3366737"/>
          </a:xfrm>
          <a:prstGeom prst="rect">
            <a:avLst/>
          </a:prstGeom>
        </p:spPr>
        <p:txBody>
          <a:bodyPr anchor="t" rtlCol="false" tIns="0" lIns="0" bIns="0" rIns="0">
            <a:spAutoFit/>
          </a:bodyPr>
          <a:lstStyle/>
          <a:p>
            <a:pPr algn="ctr" marL="0" indent="0" lvl="1">
              <a:lnSpc>
                <a:spcPts val="3804"/>
              </a:lnSpc>
              <a:spcBef>
                <a:spcPct val="0"/>
              </a:spcBef>
            </a:pPr>
            <a:r>
              <a:rPr lang="en-US" sz="2926">
                <a:solidFill>
                  <a:srgbClr val="000000"/>
                </a:solidFill>
                <a:latin typeface="Hammersmith One"/>
              </a:rPr>
              <a:t>Actuellement, en tant que QA, nous nous comportons en tant qu’utilisateur, pour tester l’accès au site web de l’application, et la possibilité de se connecter et de se déconnecter facilement</a:t>
            </a:r>
          </a:p>
        </p:txBody>
      </p:sp>
      <p:sp>
        <p:nvSpPr>
          <p:cNvPr name="TextBox 9" id="9"/>
          <p:cNvSpPr txBox="true"/>
          <p:nvPr/>
        </p:nvSpPr>
        <p:spPr>
          <a:xfrm rot="0">
            <a:off x="12368883" y="5947955"/>
            <a:ext cx="4890417" cy="1682115"/>
          </a:xfrm>
          <a:prstGeom prst="rect">
            <a:avLst/>
          </a:prstGeom>
        </p:spPr>
        <p:txBody>
          <a:bodyPr anchor="t" rtlCol="false" tIns="0" lIns="0" bIns="0" rIns="0">
            <a:spAutoFit/>
          </a:bodyPr>
          <a:lstStyle/>
          <a:p>
            <a:pPr algn="ctr" marL="0" indent="0" lvl="1">
              <a:lnSpc>
                <a:spcPts val="3315"/>
              </a:lnSpc>
              <a:spcBef>
                <a:spcPct val="0"/>
              </a:spcBef>
            </a:pPr>
            <a:r>
              <a:rPr lang="en-US" sz="2550">
                <a:solidFill>
                  <a:srgbClr val="000000"/>
                </a:solidFill>
                <a:latin typeface="Hammersmith One"/>
              </a:rPr>
              <a:t>Améliorer la User storie, afin de valider la possibilité d’intégrer la nouvelle fonctionnalité, dans l’application. </a:t>
            </a:r>
          </a:p>
        </p:txBody>
      </p:sp>
      <p:sp>
        <p:nvSpPr>
          <p:cNvPr name="Freeform 10" id="10"/>
          <p:cNvSpPr/>
          <p:nvPr/>
        </p:nvSpPr>
        <p:spPr>
          <a:xfrm flipH="false" flipV="false" rot="0">
            <a:off x="14316770" y="4537410"/>
            <a:ext cx="922755" cy="800280"/>
          </a:xfrm>
          <a:custGeom>
            <a:avLst/>
            <a:gdLst/>
            <a:ahLst/>
            <a:cxnLst/>
            <a:rect r="r" b="b" t="t" l="l"/>
            <a:pathLst>
              <a:path h="800280" w="922755">
                <a:moveTo>
                  <a:pt x="0" y="0"/>
                </a:moveTo>
                <a:lnTo>
                  <a:pt x="922755" y="0"/>
                </a:lnTo>
                <a:lnTo>
                  <a:pt x="922755" y="800280"/>
                </a:lnTo>
                <a:lnTo>
                  <a:pt x="0" y="800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930130" y="4490544"/>
            <a:ext cx="700441" cy="861840"/>
          </a:xfrm>
          <a:custGeom>
            <a:avLst/>
            <a:gdLst/>
            <a:ahLst/>
            <a:cxnLst/>
            <a:rect r="r" b="b" t="t" l="l"/>
            <a:pathLst>
              <a:path h="861840" w="700441">
                <a:moveTo>
                  <a:pt x="0" y="0"/>
                </a:moveTo>
                <a:lnTo>
                  <a:pt x="700442" y="0"/>
                </a:lnTo>
                <a:lnTo>
                  <a:pt x="700442" y="861841"/>
                </a:lnTo>
                <a:lnTo>
                  <a:pt x="0" y="861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583869" y="4490544"/>
            <a:ext cx="890761" cy="894012"/>
          </a:xfrm>
          <a:custGeom>
            <a:avLst/>
            <a:gdLst/>
            <a:ahLst/>
            <a:cxnLst/>
            <a:rect r="r" b="b" t="t" l="l"/>
            <a:pathLst>
              <a:path h="894012" w="890761">
                <a:moveTo>
                  <a:pt x="0" y="0"/>
                </a:moveTo>
                <a:lnTo>
                  <a:pt x="890761" y="0"/>
                </a:lnTo>
                <a:lnTo>
                  <a:pt x="890761" y="894012"/>
                </a:lnTo>
                <a:lnTo>
                  <a:pt x="0" y="894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742460" cy="10287000"/>
            <a:chOff x="0" y="0"/>
            <a:chExt cx="11656613" cy="13716000"/>
          </a:xfrm>
        </p:grpSpPr>
        <p:pic>
          <p:nvPicPr>
            <p:cNvPr name="Picture 3" id="3"/>
            <p:cNvPicPr>
              <a:picLocks noChangeAspect="true"/>
            </p:cNvPicPr>
            <p:nvPr/>
          </p:nvPicPr>
          <p:blipFill>
            <a:blip r:embed="rId2"/>
            <a:srcRect l="0" t="5563" r="0" b="15893"/>
            <a:stretch>
              <a:fillRect/>
            </a:stretch>
          </p:blipFill>
          <p:spPr>
            <a:xfrm flipH="false" flipV="false">
              <a:off x="0" y="0"/>
              <a:ext cx="11656613" cy="13716000"/>
            </a:xfrm>
            <a:prstGeom prst="rect">
              <a:avLst/>
            </a:prstGeom>
          </p:spPr>
        </p:pic>
      </p:grpSp>
      <p:grpSp>
        <p:nvGrpSpPr>
          <p:cNvPr name="Group 4" id="4"/>
          <p:cNvGrpSpPr/>
          <p:nvPr/>
        </p:nvGrpSpPr>
        <p:grpSpPr>
          <a:xfrm rot="0">
            <a:off x="9144000" y="204898"/>
            <a:ext cx="6817398" cy="8074493"/>
            <a:chOff x="0" y="0"/>
            <a:chExt cx="9089865" cy="10765990"/>
          </a:xfrm>
        </p:grpSpPr>
        <p:sp>
          <p:nvSpPr>
            <p:cNvPr name="TextBox 5" id="5"/>
            <p:cNvSpPr txBox="true"/>
            <p:nvPr/>
          </p:nvSpPr>
          <p:spPr>
            <a:xfrm rot="0">
              <a:off x="0" y="3572071"/>
              <a:ext cx="9089865" cy="7193919"/>
            </a:xfrm>
            <a:prstGeom prst="rect">
              <a:avLst/>
            </a:prstGeom>
          </p:spPr>
          <p:txBody>
            <a:bodyPr anchor="t" rtlCol="false" tIns="0" lIns="0" bIns="0" rIns="0">
              <a:spAutoFit/>
            </a:bodyPr>
            <a:lstStyle/>
            <a:p>
              <a:pPr algn="ctr" marL="715182" indent="-357591" lvl="1">
                <a:lnSpc>
                  <a:spcPts val="4306"/>
                </a:lnSpc>
                <a:buFont typeface="Arial"/>
                <a:buChar char="•"/>
              </a:pPr>
              <a:r>
                <a:rPr lang="en-US" sz="3312">
                  <a:solidFill>
                    <a:srgbClr val="000000"/>
                  </a:solidFill>
                  <a:latin typeface="Hammersmith One"/>
                </a:rPr>
                <a:t>Toute l’équipe QA, a participé dans l’analyse des spécifications, et tous ont donné leur suggestion sur l’amélioration de la User Storie. </a:t>
              </a:r>
            </a:p>
            <a:p>
              <a:pPr algn="ctr" marL="715182" indent="-357591" lvl="1">
                <a:lnSpc>
                  <a:spcPts val="4306"/>
                </a:lnSpc>
                <a:buFont typeface="Arial"/>
                <a:buChar char="•"/>
              </a:pPr>
              <a:r>
                <a:rPr lang="en-US" sz="3312">
                  <a:solidFill>
                    <a:srgbClr val="000000"/>
                  </a:solidFill>
                  <a:latin typeface="Hammersmith One"/>
                </a:rPr>
                <a:t> Nous avons également réaliser  la structuration des actions à suivre.</a:t>
              </a:r>
            </a:p>
            <a:p>
              <a:pPr algn="ctr">
                <a:lnSpc>
                  <a:spcPts val="4306"/>
                </a:lnSpc>
              </a:pPr>
            </a:p>
          </p:txBody>
        </p:sp>
        <p:sp>
          <p:nvSpPr>
            <p:cNvPr name="TextBox 6" id="6"/>
            <p:cNvSpPr txBox="true"/>
            <p:nvPr/>
          </p:nvSpPr>
          <p:spPr>
            <a:xfrm rot="0">
              <a:off x="0" y="185651"/>
              <a:ext cx="9089865" cy="2969160"/>
            </a:xfrm>
            <a:prstGeom prst="rect">
              <a:avLst/>
            </a:prstGeom>
          </p:spPr>
          <p:txBody>
            <a:bodyPr anchor="t" rtlCol="false" tIns="0" lIns="0" bIns="0" rIns="0">
              <a:spAutoFit/>
            </a:bodyPr>
            <a:lstStyle/>
            <a:p>
              <a:pPr algn="ctr">
                <a:lnSpc>
                  <a:spcPts val="8981"/>
                </a:lnSpc>
              </a:pPr>
              <a:r>
                <a:rPr lang="en-US" sz="6909" spc="-138">
                  <a:solidFill>
                    <a:srgbClr val="000000"/>
                  </a:solidFill>
                  <a:latin typeface="Hammersmith One"/>
                </a:rPr>
                <a:t>Mise en place du plan de test </a:t>
              </a:r>
            </a:p>
          </p:txBody>
        </p:sp>
      </p:grpSp>
      <p:sp>
        <p:nvSpPr>
          <p:cNvPr name="Freeform 7" id="7"/>
          <p:cNvSpPr/>
          <p:nvPr/>
        </p:nvSpPr>
        <p:spPr>
          <a:xfrm flipH="false" flipV="false" rot="5400000">
            <a:off x="11811597" y="5447703"/>
            <a:ext cx="11764872" cy="869465"/>
          </a:xfrm>
          <a:custGeom>
            <a:avLst/>
            <a:gdLst/>
            <a:ahLst/>
            <a:cxnLst/>
            <a:rect r="r" b="b" t="t" l="l"/>
            <a:pathLst>
              <a:path h="869465" w="11764872">
                <a:moveTo>
                  <a:pt x="0" y="0"/>
                </a:moveTo>
                <a:lnTo>
                  <a:pt x="11764872" y="0"/>
                </a:lnTo>
                <a:lnTo>
                  <a:pt x="11764872" y="869466"/>
                </a:lnTo>
                <a:lnTo>
                  <a:pt x="0" y="869466"/>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sp>
      <p:sp>
        <p:nvSpPr>
          <p:cNvPr name="TextBox 8" id="8"/>
          <p:cNvSpPr txBox="true"/>
          <p:nvPr/>
        </p:nvSpPr>
        <p:spPr>
          <a:xfrm rot="0">
            <a:off x="9144000" y="7788218"/>
            <a:ext cx="5891133"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144000" y="7816793"/>
            <a:ext cx="6310855" cy="2208686"/>
          </a:xfrm>
          <a:prstGeom prst="rect">
            <a:avLst/>
          </a:prstGeom>
        </p:spPr>
        <p:txBody>
          <a:bodyPr anchor="t" rtlCol="false" tIns="0" lIns="0" bIns="0" rIns="0">
            <a:spAutoFit/>
          </a:bodyPr>
          <a:lstStyle/>
          <a:p>
            <a:pPr algn="ctr" marL="679518" indent="-339759" lvl="1">
              <a:lnSpc>
                <a:spcPts val="4406"/>
              </a:lnSpc>
              <a:buFont typeface="Arial"/>
              <a:buChar char="•"/>
            </a:pPr>
            <a:r>
              <a:rPr lang="en-US" sz="3147">
                <a:solidFill>
                  <a:srgbClr val="000000"/>
                </a:solidFill>
                <a:latin typeface="Open Sans Bold"/>
              </a:rPr>
              <a:t>Nous avons ainsi, shématisé tous les cas de tests que nous avons mis en place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3426894" y="0"/>
            <a:ext cx="14870631" cy="10287000"/>
            <a:chOff x="0" y="0"/>
            <a:chExt cx="19827508" cy="13716000"/>
          </a:xfrm>
        </p:grpSpPr>
        <p:pic>
          <p:nvPicPr>
            <p:cNvPr name="Picture 3" id="3"/>
            <p:cNvPicPr>
              <a:picLocks noChangeAspect="true"/>
            </p:cNvPicPr>
            <p:nvPr/>
          </p:nvPicPr>
          <p:blipFill>
            <a:blip r:embed="rId2"/>
            <a:srcRect l="1814" t="0" r="1814" b="0"/>
            <a:stretch>
              <a:fillRect/>
            </a:stretch>
          </p:blipFill>
          <p:spPr>
            <a:xfrm flipH="false" flipV="false">
              <a:off x="0" y="0"/>
              <a:ext cx="19827508" cy="13716000"/>
            </a:xfrm>
            <a:prstGeom prst="rect">
              <a:avLst/>
            </a:prstGeom>
          </p:spPr>
        </p:pic>
      </p:grpSp>
      <p:sp>
        <p:nvSpPr>
          <p:cNvPr name="Freeform 4" id="4"/>
          <p:cNvSpPr/>
          <p:nvPr/>
        </p:nvSpPr>
        <p:spPr>
          <a:xfrm flipH="false" flipV="false" rot="0">
            <a:off x="3417369" y="0"/>
            <a:ext cx="12470376" cy="10314892"/>
          </a:xfrm>
          <a:custGeom>
            <a:avLst/>
            <a:gdLst/>
            <a:ahLst/>
            <a:cxnLst/>
            <a:rect r="r" b="b" t="t" l="l"/>
            <a:pathLst>
              <a:path h="10314892" w="12470376">
                <a:moveTo>
                  <a:pt x="0" y="0"/>
                </a:moveTo>
                <a:lnTo>
                  <a:pt x="12470376" y="0"/>
                </a:lnTo>
                <a:lnTo>
                  <a:pt x="12470376" y="10314892"/>
                </a:lnTo>
                <a:lnTo>
                  <a:pt x="0" y="10314892"/>
                </a:lnTo>
                <a:lnTo>
                  <a:pt x="0"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sp>
        <p:nvSpPr>
          <p:cNvPr name="TextBox 5" id="5"/>
          <p:cNvSpPr txBox="true"/>
          <p:nvPr/>
        </p:nvSpPr>
        <p:spPr>
          <a:xfrm rot="0">
            <a:off x="1028700" y="3126844"/>
            <a:ext cx="11344458" cy="3240088"/>
          </a:xfrm>
          <a:prstGeom prst="rect">
            <a:avLst/>
          </a:prstGeom>
        </p:spPr>
        <p:txBody>
          <a:bodyPr anchor="t" rtlCol="false" tIns="0" lIns="0" bIns="0" rIns="0">
            <a:spAutoFit/>
          </a:bodyPr>
          <a:lstStyle/>
          <a:p>
            <a:pPr algn="l" marL="0" indent="0" lvl="0">
              <a:lnSpc>
                <a:spcPts val="8612"/>
              </a:lnSpc>
              <a:spcBef>
                <a:spcPct val="0"/>
              </a:spcBef>
            </a:pPr>
            <a:r>
              <a:rPr lang="en-US" sz="6624" spc="-132">
                <a:solidFill>
                  <a:srgbClr val="FFFFFF"/>
                </a:solidFill>
                <a:latin typeface="Hammersmith One"/>
              </a:rPr>
              <a:t>Passant rapidement à la présentation de notre plan de test </a:t>
            </a:r>
          </a:p>
        </p:txBody>
      </p:sp>
      <p:sp>
        <p:nvSpPr>
          <p:cNvPr name="Freeform 6" id="6"/>
          <p:cNvSpPr/>
          <p:nvPr/>
        </p:nvSpPr>
        <p:spPr>
          <a:xfrm flipH="false" flipV="false" rot="5400000">
            <a:off x="1038597" y="1018803"/>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926327">
            <a:off x="4190246" y="5371779"/>
            <a:ext cx="1921509" cy="1523233"/>
          </a:xfrm>
          <a:custGeom>
            <a:avLst/>
            <a:gdLst/>
            <a:ahLst/>
            <a:cxnLst/>
            <a:rect r="r" b="b" t="t" l="l"/>
            <a:pathLst>
              <a:path h="1523233" w="1921509">
                <a:moveTo>
                  <a:pt x="0" y="0"/>
                </a:moveTo>
                <a:lnTo>
                  <a:pt x="1921509" y="0"/>
                </a:lnTo>
                <a:lnTo>
                  <a:pt x="1921509" y="1523232"/>
                </a:lnTo>
                <a:lnTo>
                  <a:pt x="0" y="1523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365" y="0"/>
            <a:ext cx="18564365" cy="10172700"/>
          </a:xfrm>
          <a:custGeom>
            <a:avLst/>
            <a:gdLst/>
            <a:ahLst/>
            <a:cxnLst/>
            <a:rect r="r" b="b" t="t" l="l"/>
            <a:pathLst>
              <a:path h="10172700" w="18564365">
                <a:moveTo>
                  <a:pt x="0" y="0"/>
                </a:moveTo>
                <a:lnTo>
                  <a:pt x="18564365" y="0"/>
                </a:lnTo>
                <a:lnTo>
                  <a:pt x="18564365" y="10172700"/>
                </a:lnTo>
                <a:lnTo>
                  <a:pt x="0" y="10172700"/>
                </a:lnTo>
                <a:lnTo>
                  <a:pt x="0" y="0"/>
                </a:lnTo>
                <a:close/>
              </a:path>
            </a:pathLst>
          </a:custGeom>
          <a:blipFill>
            <a:blip r:embed="rId2"/>
            <a:stretch>
              <a:fillRect l="0" t="-10450" r="0" b="-10450"/>
            </a:stretch>
          </a:blipFill>
        </p:spPr>
      </p:sp>
      <p:sp>
        <p:nvSpPr>
          <p:cNvPr name="Freeform 3" id="3"/>
          <p:cNvSpPr/>
          <p:nvPr/>
        </p:nvSpPr>
        <p:spPr>
          <a:xfrm flipH="false" flipV="false" rot="0">
            <a:off x="2144931" y="-462951"/>
            <a:ext cx="13721772" cy="10749951"/>
          </a:xfrm>
          <a:custGeom>
            <a:avLst/>
            <a:gdLst/>
            <a:ahLst/>
            <a:cxnLst/>
            <a:rect r="r" b="b" t="t" l="l"/>
            <a:pathLst>
              <a:path h="10749951" w="13721772">
                <a:moveTo>
                  <a:pt x="0" y="0"/>
                </a:moveTo>
                <a:lnTo>
                  <a:pt x="13721773" y="0"/>
                </a:lnTo>
                <a:lnTo>
                  <a:pt x="13721773" y="10749951"/>
                </a:lnTo>
                <a:lnTo>
                  <a:pt x="0" y="10749951"/>
                </a:lnTo>
                <a:lnTo>
                  <a:pt x="0" y="0"/>
                </a:lnTo>
                <a:close/>
              </a:path>
            </a:pathLst>
          </a:custGeom>
          <a:blipFill>
            <a:blip r:embed="rId3"/>
            <a:stretch>
              <a:fillRect l="0" t="0" r="-504"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48" y="-541132"/>
            <a:ext cx="18556748" cy="10828132"/>
          </a:xfrm>
          <a:custGeom>
            <a:avLst/>
            <a:gdLst/>
            <a:ahLst/>
            <a:cxnLst/>
            <a:rect r="r" b="b" t="t" l="l"/>
            <a:pathLst>
              <a:path h="10828132" w="18556748">
                <a:moveTo>
                  <a:pt x="0" y="0"/>
                </a:moveTo>
                <a:lnTo>
                  <a:pt x="18556748" y="0"/>
                </a:lnTo>
                <a:lnTo>
                  <a:pt x="18556748" y="10828132"/>
                </a:lnTo>
                <a:lnTo>
                  <a:pt x="0" y="10828132"/>
                </a:lnTo>
                <a:lnTo>
                  <a:pt x="0" y="0"/>
                </a:lnTo>
                <a:close/>
              </a:path>
            </a:pathLst>
          </a:custGeom>
          <a:blipFill>
            <a:blip r:embed="rId2"/>
            <a:stretch>
              <a:fillRect l="0" t="-8972" r="0" b="-4563"/>
            </a:stretch>
          </a:blipFill>
        </p:spPr>
      </p:sp>
      <p:sp>
        <p:nvSpPr>
          <p:cNvPr name="Freeform 3" id="3"/>
          <p:cNvSpPr/>
          <p:nvPr/>
        </p:nvSpPr>
        <p:spPr>
          <a:xfrm flipH="false" flipV="false" rot="0">
            <a:off x="634701" y="929777"/>
            <a:ext cx="16930381" cy="9277177"/>
          </a:xfrm>
          <a:custGeom>
            <a:avLst/>
            <a:gdLst/>
            <a:ahLst/>
            <a:cxnLst/>
            <a:rect r="r" b="b" t="t" l="l"/>
            <a:pathLst>
              <a:path h="9277177" w="16930381">
                <a:moveTo>
                  <a:pt x="0" y="0"/>
                </a:moveTo>
                <a:lnTo>
                  <a:pt x="16930381" y="0"/>
                </a:lnTo>
                <a:lnTo>
                  <a:pt x="16930381" y="9277176"/>
                </a:lnTo>
                <a:lnTo>
                  <a:pt x="0" y="9277176"/>
                </a:lnTo>
                <a:lnTo>
                  <a:pt x="0" y="0"/>
                </a:lnTo>
                <a:close/>
              </a:path>
            </a:pathLst>
          </a:custGeom>
          <a:blipFill>
            <a:blip r:embed="rId3"/>
            <a:stretch>
              <a:fillRect l="0" t="0" r="0" b="0"/>
            </a:stretch>
          </a:blipFill>
        </p:spPr>
      </p:sp>
      <p:sp>
        <p:nvSpPr>
          <p:cNvPr name="TextBox 4" id="4"/>
          <p:cNvSpPr txBox="true"/>
          <p:nvPr/>
        </p:nvSpPr>
        <p:spPr>
          <a:xfrm rot="0">
            <a:off x="233532" y="-279953"/>
            <a:ext cx="9966207" cy="1209730"/>
          </a:xfrm>
          <a:prstGeom prst="rect">
            <a:avLst/>
          </a:prstGeom>
        </p:spPr>
        <p:txBody>
          <a:bodyPr anchor="t" rtlCol="false" tIns="0" lIns="0" bIns="0" rIns="0">
            <a:spAutoFit/>
          </a:bodyPr>
          <a:lstStyle/>
          <a:p>
            <a:pPr algn="ctr">
              <a:lnSpc>
                <a:spcPts val="9805"/>
              </a:lnSpc>
            </a:pPr>
            <a:r>
              <a:rPr lang="en-US" sz="7004">
                <a:solidFill>
                  <a:srgbClr val="FFFFFF"/>
                </a:solidFill>
                <a:latin typeface="Open Sans Bold"/>
              </a:rPr>
              <a:t>Suite Plan de test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8742460" cy="5143500"/>
            <a:chOff x="0" y="0"/>
            <a:chExt cx="11656613" cy="6858000"/>
          </a:xfrm>
        </p:grpSpPr>
        <p:pic>
          <p:nvPicPr>
            <p:cNvPr name="Picture 3" id="3"/>
            <p:cNvPicPr>
              <a:picLocks noChangeAspect="true"/>
            </p:cNvPicPr>
            <p:nvPr/>
          </p:nvPicPr>
          <p:blipFill>
            <a:blip r:embed="rId2"/>
            <a:srcRect l="0" t="5929" r="0" b="5929"/>
            <a:stretch>
              <a:fillRect/>
            </a:stretch>
          </p:blipFill>
          <p:spPr>
            <a:xfrm flipH="false" flipV="false">
              <a:off x="0" y="0"/>
              <a:ext cx="11656613" cy="6858000"/>
            </a:xfrm>
            <a:prstGeom prst="rect">
              <a:avLst/>
            </a:prstGeom>
          </p:spPr>
        </p:pic>
      </p:grpSp>
      <p:sp>
        <p:nvSpPr>
          <p:cNvPr name="AutoShape 4" id="4"/>
          <p:cNvSpPr/>
          <p:nvPr/>
        </p:nvSpPr>
        <p:spPr>
          <a:xfrm rot="0">
            <a:off x="0" y="0"/>
            <a:ext cx="8742460" cy="5143500"/>
          </a:xfrm>
          <a:prstGeom prst="rect">
            <a:avLst/>
          </a:prstGeom>
          <a:solidFill>
            <a:srgbClr val="FFB923"/>
          </a:solidFill>
        </p:spPr>
      </p:sp>
      <p:sp>
        <p:nvSpPr>
          <p:cNvPr name="TextBox 5" id="5"/>
          <p:cNvSpPr txBox="true"/>
          <p:nvPr/>
        </p:nvSpPr>
        <p:spPr>
          <a:xfrm rot="0">
            <a:off x="493939" y="1276040"/>
            <a:ext cx="7754581" cy="3168056"/>
          </a:xfrm>
          <a:prstGeom prst="rect">
            <a:avLst/>
          </a:prstGeom>
        </p:spPr>
        <p:txBody>
          <a:bodyPr anchor="t" rtlCol="false" tIns="0" lIns="0" bIns="0" rIns="0">
            <a:spAutoFit/>
          </a:bodyPr>
          <a:lstStyle/>
          <a:p>
            <a:pPr>
              <a:lnSpc>
                <a:spcPts val="8399"/>
              </a:lnSpc>
            </a:pPr>
            <a:r>
              <a:rPr lang="en-US" sz="6461" spc="-129">
                <a:solidFill>
                  <a:srgbClr val="FFFFFF"/>
                </a:solidFill>
                <a:latin typeface="Hammersmith One"/>
              </a:rPr>
              <a:t>Préparation de l’environnement de test </a:t>
            </a:r>
          </a:p>
        </p:txBody>
      </p:sp>
      <p:sp>
        <p:nvSpPr>
          <p:cNvPr name="Freeform 6" id="6"/>
          <p:cNvSpPr/>
          <p:nvPr/>
        </p:nvSpPr>
        <p:spPr>
          <a:xfrm flipH="false" flipV="false" rot="5400000">
            <a:off x="146389" y="254426"/>
            <a:ext cx="1068868" cy="1088661"/>
          </a:xfrm>
          <a:custGeom>
            <a:avLst/>
            <a:gdLst/>
            <a:ahLst/>
            <a:cxnLst/>
            <a:rect r="r" b="b" t="t" l="l"/>
            <a:pathLst>
              <a:path h="1088661" w="1068868">
                <a:moveTo>
                  <a:pt x="0" y="0"/>
                </a:moveTo>
                <a:lnTo>
                  <a:pt x="1068867" y="0"/>
                </a:lnTo>
                <a:lnTo>
                  <a:pt x="1068867" y="1088661"/>
                </a:lnTo>
                <a:lnTo>
                  <a:pt x="0" y="108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335647" y="1112911"/>
            <a:ext cx="7115352" cy="1598217"/>
          </a:xfrm>
          <a:prstGeom prst="rect">
            <a:avLst/>
          </a:prstGeom>
        </p:spPr>
        <p:txBody>
          <a:bodyPr anchor="t" rtlCol="false" tIns="0" lIns="0" bIns="0" rIns="0">
            <a:spAutoFit/>
          </a:bodyPr>
          <a:lstStyle/>
          <a:p>
            <a:pPr>
              <a:lnSpc>
                <a:spcPts val="4311"/>
              </a:lnSpc>
            </a:pPr>
            <a:r>
              <a:rPr lang="en-US" sz="3079">
                <a:solidFill>
                  <a:srgbClr val="000000"/>
                </a:solidFill>
                <a:latin typeface="Clear Sans Medium"/>
              </a:rPr>
              <a:t>Nous avons discuté, et bien choisi les outils avec lesquels nous allons travailler et tester notre application. </a:t>
            </a:r>
          </a:p>
        </p:txBody>
      </p:sp>
      <p:sp>
        <p:nvSpPr>
          <p:cNvPr name="TextBox 8" id="8"/>
          <p:cNvSpPr txBox="true"/>
          <p:nvPr/>
        </p:nvSpPr>
        <p:spPr>
          <a:xfrm rot="0">
            <a:off x="10239550" y="3854434"/>
            <a:ext cx="7019750" cy="6370123"/>
          </a:xfrm>
          <a:prstGeom prst="rect">
            <a:avLst/>
          </a:prstGeom>
        </p:spPr>
        <p:txBody>
          <a:bodyPr anchor="t" rtlCol="false" tIns="0" lIns="0" bIns="0" rIns="0">
            <a:spAutoFit/>
          </a:bodyPr>
          <a:lstStyle/>
          <a:p>
            <a:pPr>
              <a:lnSpc>
                <a:spcPts val="4253"/>
              </a:lnSpc>
            </a:pPr>
            <a:r>
              <a:rPr lang="en-US" sz="3038">
                <a:solidFill>
                  <a:srgbClr val="000000"/>
                </a:solidFill>
                <a:latin typeface="Clear Sans Medium"/>
              </a:rPr>
              <a:t>Nous avons lancé, configuré, et initialisé nos outils de travail, à savoir: </a:t>
            </a:r>
          </a:p>
          <a:p>
            <a:pPr marL="655997" indent="-327998" lvl="1">
              <a:lnSpc>
                <a:spcPts val="4253"/>
              </a:lnSpc>
              <a:buFont typeface="Arial"/>
              <a:buChar char="•"/>
            </a:pPr>
            <a:r>
              <a:rPr lang="en-US" sz="3038">
                <a:solidFill>
                  <a:srgbClr val="000000"/>
                </a:solidFill>
                <a:latin typeface="Clear Sans Medium"/>
              </a:rPr>
              <a:t>DockerDesktop </a:t>
            </a:r>
          </a:p>
          <a:p>
            <a:pPr marL="655997" indent="-327998" lvl="1">
              <a:lnSpc>
                <a:spcPts val="4253"/>
              </a:lnSpc>
              <a:buFont typeface="Arial"/>
              <a:buChar char="•"/>
            </a:pPr>
            <a:r>
              <a:rPr lang="en-US" sz="3038">
                <a:solidFill>
                  <a:srgbClr val="000000"/>
                </a:solidFill>
                <a:latin typeface="Clear Sans Medium"/>
              </a:rPr>
              <a:t>Chrome</a:t>
            </a:r>
          </a:p>
          <a:p>
            <a:pPr marL="655997" indent="-327998" lvl="1">
              <a:lnSpc>
                <a:spcPts val="4253"/>
              </a:lnSpc>
              <a:buFont typeface="Arial"/>
              <a:buChar char="•"/>
            </a:pPr>
            <a:r>
              <a:rPr lang="en-US" sz="3038">
                <a:solidFill>
                  <a:srgbClr val="000000"/>
                </a:solidFill>
                <a:latin typeface="Clear Sans Medium"/>
              </a:rPr>
              <a:t>Github </a:t>
            </a:r>
          </a:p>
          <a:p>
            <a:pPr marL="655997" indent="-327998" lvl="1">
              <a:lnSpc>
                <a:spcPts val="4253"/>
              </a:lnSpc>
              <a:buFont typeface="Arial"/>
              <a:buChar char="•"/>
            </a:pPr>
            <a:r>
              <a:rPr lang="en-US" sz="3038">
                <a:solidFill>
                  <a:srgbClr val="000000"/>
                </a:solidFill>
                <a:latin typeface="Clear Sans Medium"/>
              </a:rPr>
              <a:t>Squash TM</a:t>
            </a:r>
          </a:p>
          <a:p>
            <a:pPr marL="655997" indent="-327998" lvl="1">
              <a:lnSpc>
                <a:spcPts val="4253"/>
              </a:lnSpc>
              <a:buFont typeface="Arial"/>
              <a:buChar char="•"/>
            </a:pPr>
            <a:r>
              <a:rPr lang="en-US" sz="3038">
                <a:solidFill>
                  <a:srgbClr val="000000"/>
                </a:solidFill>
                <a:latin typeface="Clear Sans Medium"/>
              </a:rPr>
              <a:t>Jira </a:t>
            </a:r>
          </a:p>
          <a:p>
            <a:pPr marL="655997" indent="-327998" lvl="1">
              <a:lnSpc>
                <a:spcPts val="4253"/>
              </a:lnSpc>
              <a:buFont typeface="Arial"/>
              <a:buChar char="•"/>
            </a:pPr>
            <a:r>
              <a:rPr lang="en-US" sz="3038">
                <a:solidFill>
                  <a:srgbClr val="000000"/>
                </a:solidFill>
                <a:latin typeface="Clear Sans Medium"/>
              </a:rPr>
              <a:t>IDE( Visual Studio) </a:t>
            </a:r>
          </a:p>
          <a:p>
            <a:pPr marL="655997" indent="-327998" lvl="1">
              <a:lnSpc>
                <a:spcPts val="4253"/>
              </a:lnSpc>
              <a:buFont typeface="Arial"/>
              <a:buChar char="•"/>
            </a:pPr>
            <a:r>
              <a:rPr lang="en-US" sz="3038">
                <a:solidFill>
                  <a:srgbClr val="000000"/>
                </a:solidFill>
                <a:latin typeface="Clear Sans Medium"/>
              </a:rPr>
              <a:t>Cypress </a:t>
            </a:r>
          </a:p>
          <a:p>
            <a:pPr marL="655997" indent="-327998" lvl="1">
              <a:lnSpc>
                <a:spcPts val="4253"/>
              </a:lnSpc>
              <a:buFont typeface="Arial"/>
              <a:buChar char="•"/>
            </a:pPr>
            <a:r>
              <a:rPr lang="en-US" sz="3038">
                <a:solidFill>
                  <a:srgbClr val="000000"/>
                </a:solidFill>
                <a:latin typeface="Clear Sans Medium"/>
              </a:rPr>
              <a:t>Excel </a:t>
            </a:r>
          </a:p>
          <a:p>
            <a:pPr marL="655997" indent="-327998" lvl="1">
              <a:lnSpc>
                <a:spcPts val="4253"/>
              </a:lnSpc>
              <a:buFont typeface="Arial"/>
              <a:buChar char="•"/>
            </a:pPr>
            <a:r>
              <a:rPr lang="en-US" sz="3038">
                <a:solidFill>
                  <a:srgbClr val="000000"/>
                </a:solidFill>
                <a:latin typeface="Clear Sans Medium"/>
              </a:rPr>
              <a:t>Teams pour nos échanges</a:t>
            </a:r>
          </a:p>
          <a:p>
            <a:pPr>
              <a:lnSpc>
                <a:spcPts val="4253"/>
              </a:lnSpc>
            </a:pPr>
          </a:p>
        </p:txBody>
      </p:sp>
      <p:sp>
        <p:nvSpPr>
          <p:cNvPr name="Freeform 9" id="9"/>
          <p:cNvSpPr/>
          <p:nvPr/>
        </p:nvSpPr>
        <p:spPr>
          <a:xfrm flipH="false" flipV="false" rot="5400000">
            <a:off x="9200539" y="1332948"/>
            <a:ext cx="572043" cy="572528"/>
          </a:xfrm>
          <a:custGeom>
            <a:avLst/>
            <a:gdLst/>
            <a:ahLst/>
            <a:cxnLst/>
            <a:rect r="r" b="b" t="t" l="l"/>
            <a:pathLst>
              <a:path h="572528" w="572043">
                <a:moveTo>
                  <a:pt x="0" y="0"/>
                </a:moveTo>
                <a:lnTo>
                  <a:pt x="572043" y="0"/>
                </a:lnTo>
                <a:lnTo>
                  <a:pt x="572043" y="572528"/>
                </a:lnTo>
                <a:lnTo>
                  <a:pt x="0" y="572528"/>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
        <p:nvSpPr>
          <p:cNvPr name="Freeform 10" id="10"/>
          <p:cNvSpPr/>
          <p:nvPr/>
        </p:nvSpPr>
        <p:spPr>
          <a:xfrm flipH="false" flipV="false" rot="5400000">
            <a:off x="9210242" y="4162685"/>
            <a:ext cx="562344" cy="562822"/>
          </a:xfrm>
          <a:custGeom>
            <a:avLst/>
            <a:gdLst/>
            <a:ahLst/>
            <a:cxnLst/>
            <a:rect r="r" b="b" t="t" l="l"/>
            <a:pathLst>
              <a:path h="562822" w="562344">
                <a:moveTo>
                  <a:pt x="0" y="0"/>
                </a:moveTo>
                <a:lnTo>
                  <a:pt x="562344" y="0"/>
                </a:lnTo>
                <a:lnTo>
                  <a:pt x="562344" y="562822"/>
                </a:lnTo>
                <a:lnTo>
                  <a:pt x="0" y="562822"/>
                </a:lnTo>
                <a:lnTo>
                  <a:pt x="0" y="0"/>
                </a:lnTo>
                <a:close/>
              </a:path>
            </a:pathLst>
          </a:custGeom>
          <a:blipFill>
            <a:blip r:embed="rId5">
              <a:extLst>
                <a:ext uri="{96DAC541-7B7A-43D3-8B79-37D633B846F1}">
                  <asvg:svgBlip xmlns:asvg="http://schemas.microsoft.com/office/drawing/2016/SVG/main" r:embed="rId6"/>
                </a:ext>
              </a:extLst>
            </a:blip>
            <a:stretch>
              <a:fillRect l="-50" t="0" r="-3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B923"/>
        </a:solidFill>
      </p:bgPr>
    </p:bg>
    <p:spTree>
      <p:nvGrpSpPr>
        <p:cNvPr id="1" name=""/>
        <p:cNvGrpSpPr/>
        <p:nvPr/>
      </p:nvGrpSpPr>
      <p:grpSpPr>
        <a:xfrm>
          <a:off x="0" y="0"/>
          <a:ext cx="0" cy="0"/>
          <a:chOff x="0" y="0"/>
          <a:chExt cx="0" cy="0"/>
        </a:xfrm>
      </p:grpSpPr>
      <p:grpSp>
        <p:nvGrpSpPr>
          <p:cNvPr name="Group 2" id="2"/>
          <p:cNvGrpSpPr/>
          <p:nvPr/>
        </p:nvGrpSpPr>
        <p:grpSpPr>
          <a:xfrm rot="0">
            <a:off x="-123825" y="0"/>
            <a:ext cx="16124519" cy="10287000"/>
            <a:chOff x="0" y="0"/>
            <a:chExt cx="21499359" cy="13716000"/>
          </a:xfrm>
        </p:grpSpPr>
        <p:pic>
          <p:nvPicPr>
            <p:cNvPr name="Picture 3" id="3"/>
            <p:cNvPicPr>
              <a:picLocks noChangeAspect="true"/>
            </p:cNvPicPr>
            <p:nvPr/>
          </p:nvPicPr>
          <p:blipFill>
            <a:blip r:embed="rId2"/>
            <a:srcRect l="0" t="2152" r="0" b="2152"/>
            <a:stretch>
              <a:fillRect/>
            </a:stretch>
          </p:blipFill>
          <p:spPr>
            <a:xfrm flipH="false" flipV="false">
              <a:off x="0" y="0"/>
              <a:ext cx="21499359" cy="13716000"/>
            </a:xfrm>
            <a:prstGeom prst="rect">
              <a:avLst/>
            </a:prstGeom>
          </p:spPr>
        </p:pic>
      </p:grpSp>
      <p:sp>
        <p:nvSpPr>
          <p:cNvPr name="Freeform 4" id="4"/>
          <p:cNvSpPr/>
          <p:nvPr/>
        </p:nvSpPr>
        <p:spPr>
          <a:xfrm flipH="true" flipV="false" rot="0">
            <a:off x="3539843" y="-27892"/>
            <a:ext cx="12470376" cy="10314892"/>
          </a:xfrm>
          <a:custGeom>
            <a:avLst/>
            <a:gdLst/>
            <a:ahLst/>
            <a:cxnLst/>
            <a:rect r="r" b="b" t="t" l="l"/>
            <a:pathLst>
              <a:path h="10314892" w="12470376">
                <a:moveTo>
                  <a:pt x="12470376" y="0"/>
                </a:moveTo>
                <a:lnTo>
                  <a:pt x="0" y="0"/>
                </a:lnTo>
                <a:lnTo>
                  <a:pt x="0" y="10314892"/>
                </a:lnTo>
                <a:lnTo>
                  <a:pt x="12470376" y="10314892"/>
                </a:lnTo>
                <a:lnTo>
                  <a:pt x="12470376" y="0"/>
                </a:lnTo>
                <a:close/>
              </a:path>
            </a:pathLst>
          </a:custGeom>
          <a:blipFill>
            <a:blip r:embed="rId3">
              <a:extLst>
                <a:ext uri="{96DAC541-7B7A-43D3-8B79-37D633B846F1}">
                  <asvg:svgBlip xmlns:asvg="http://schemas.microsoft.com/office/drawing/2016/SVG/main" r:embed="rId4"/>
                </a:ext>
              </a:extLst>
            </a:blip>
            <a:stretch>
              <a:fillRect l="0" t="0" r="0" b="-20896"/>
            </a:stretch>
          </a:blipFill>
        </p:spPr>
      </p:sp>
      <p:sp>
        <p:nvSpPr>
          <p:cNvPr name="Freeform 5" id="5"/>
          <p:cNvSpPr/>
          <p:nvPr/>
        </p:nvSpPr>
        <p:spPr>
          <a:xfrm flipH="false" flipV="false" rot="0">
            <a:off x="13105544" y="8397733"/>
            <a:ext cx="4153756" cy="1636279"/>
          </a:xfrm>
          <a:custGeom>
            <a:avLst/>
            <a:gdLst/>
            <a:ahLst/>
            <a:cxnLst/>
            <a:rect r="r" b="b" t="t" l="l"/>
            <a:pathLst>
              <a:path h="1636279" w="4153756">
                <a:moveTo>
                  <a:pt x="0" y="0"/>
                </a:moveTo>
                <a:lnTo>
                  <a:pt x="4153756" y="0"/>
                </a:lnTo>
                <a:lnTo>
                  <a:pt x="4153756" y="1636279"/>
                </a:lnTo>
                <a:lnTo>
                  <a:pt x="0" y="1636279"/>
                </a:lnTo>
                <a:lnTo>
                  <a:pt x="0" y="0"/>
                </a:lnTo>
                <a:close/>
              </a:path>
            </a:pathLst>
          </a:custGeom>
          <a:blipFill>
            <a:blip r:embed="rId5"/>
            <a:stretch>
              <a:fillRect l="0" t="-22765" r="0" b="-10507"/>
            </a:stretch>
          </a:blipFill>
        </p:spPr>
      </p:sp>
      <p:grpSp>
        <p:nvGrpSpPr>
          <p:cNvPr name="Group 6" id="6"/>
          <p:cNvGrpSpPr/>
          <p:nvPr/>
        </p:nvGrpSpPr>
        <p:grpSpPr>
          <a:xfrm rot="0">
            <a:off x="6520116" y="782174"/>
            <a:ext cx="11108822" cy="8694759"/>
            <a:chOff x="0" y="0"/>
            <a:chExt cx="14811762" cy="11593013"/>
          </a:xfrm>
        </p:grpSpPr>
        <p:sp>
          <p:nvSpPr>
            <p:cNvPr name="TextBox 7" id="7"/>
            <p:cNvSpPr txBox="true"/>
            <p:nvPr/>
          </p:nvSpPr>
          <p:spPr>
            <a:xfrm rot="0">
              <a:off x="0" y="10986165"/>
              <a:ext cx="14811762" cy="581768"/>
            </a:xfrm>
            <a:prstGeom prst="rect">
              <a:avLst/>
            </a:prstGeom>
          </p:spPr>
          <p:txBody>
            <a:bodyPr anchor="t" rtlCol="false" tIns="0" lIns="0" bIns="0" rIns="0">
              <a:spAutoFit/>
            </a:bodyPr>
            <a:lstStyle/>
            <a:p>
              <a:pPr>
                <a:lnSpc>
                  <a:spcPts val="3571"/>
                </a:lnSpc>
              </a:pPr>
            </a:p>
          </p:txBody>
        </p:sp>
        <p:sp>
          <p:nvSpPr>
            <p:cNvPr name="TextBox 8" id="8"/>
            <p:cNvSpPr txBox="true"/>
            <p:nvPr/>
          </p:nvSpPr>
          <p:spPr>
            <a:xfrm rot="0">
              <a:off x="0" y="-43413"/>
              <a:ext cx="14811762" cy="10785976"/>
            </a:xfrm>
            <a:prstGeom prst="rect">
              <a:avLst/>
            </a:prstGeom>
          </p:spPr>
          <p:txBody>
            <a:bodyPr anchor="t" rtlCol="false" tIns="0" lIns="0" bIns="0" rIns="0">
              <a:spAutoFit/>
            </a:bodyPr>
            <a:lstStyle/>
            <a:p>
              <a:pPr marL="1520005" indent="-760002" lvl="1">
                <a:lnSpc>
                  <a:spcPts val="9152"/>
                </a:lnSpc>
                <a:buFont typeface="Arial"/>
                <a:buChar char="•"/>
              </a:pPr>
              <a:r>
                <a:rPr lang="en-US" sz="7040" spc="-140">
                  <a:solidFill>
                    <a:srgbClr val="FFFFFF"/>
                  </a:solidFill>
                  <a:latin typeface="Hammersmith One"/>
                </a:rPr>
                <a:t>Ecriture des cas de test</a:t>
              </a:r>
            </a:p>
            <a:p>
              <a:pPr marL="1520005" indent="-760002" lvl="1">
                <a:lnSpc>
                  <a:spcPts val="9152"/>
                </a:lnSpc>
                <a:buFont typeface="Arial"/>
                <a:buChar char="•"/>
              </a:pPr>
              <a:r>
                <a:rPr lang="en-US" sz="7040" spc="-140">
                  <a:solidFill>
                    <a:srgbClr val="FFFFFF"/>
                  </a:solidFill>
                  <a:latin typeface="Hammersmith One"/>
                </a:rPr>
                <a:t>Lancement de la campagne de test</a:t>
              </a:r>
            </a:p>
            <a:p>
              <a:pPr marL="1520005" indent="-760002" lvl="1">
                <a:lnSpc>
                  <a:spcPts val="9152"/>
                </a:lnSpc>
                <a:buFont typeface="Arial"/>
                <a:buChar char="•"/>
              </a:pPr>
              <a:r>
                <a:rPr lang="en-US" sz="7040" spc="-140">
                  <a:solidFill>
                    <a:srgbClr val="FFFFFF"/>
                  </a:solidFill>
                  <a:latin typeface="Hammersmith One"/>
                </a:rPr>
                <a:t>Gestion des anomalies</a:t>
              </a:r>
            </a:p>
            <a:p>
              <a:pPr>
                <a:lnSpc>
                  <a:spcPts val="9152"/>
                </a:lnSpc>
              </a:pPr>
            </a:p>
            <a:p>
              <a:pPr>
                <a:lnSpc>
                  <a:spcPts val="9152"/>
                </a:lnSpc>
              </a:pPr>
              <a:r>
                <a:rPr lang="en-US" sz="7040" spc="-140">
                  <a:solidFill>
                    <a:srgbClr val="FFFFFF"/>
                  </a:solidFill>
                  <a:latin typeface="Hammersmith One"/>
                </a:rPr>
                <a:t>    </a:t>
              </a:r>
              <a:r>
                <a:rPr lang="en-US" sz="7040" spc="-140">
                  <a:solidFill>
                    <a:srgbClr val="FFFFFF"/>
                  </a:solidFill>
                  <a:latin typeface="Hammersmith One"/>
                </a:rPr>
                <a:t>Avec Squash TM et Jira </a:t>
              </a:r>
            </a:p>
            <a:p>
              <a:pPr algn="l" marL="0" indent="0" lvl="0">
                <a:lnSpc>
                  <a:spcPts val="9152"/>
                </a:lnSpc>
                <a:spcBef>
                  <a:spcPct val="0"/>
                </a:spcBef>
              </a:pPr>
            </a:p>
          </p:txBody>
        </p:sp>
      </p:grpSp>
      <p:sp>
        <p:nvSpPr>
          <p:cNvPr name="Freeform 9" id="9"/>
          <p:cNvSpPr/>
          <p:nvPr/>
        </p:nvSpPr>
        <p:spPr>
          <a:xfrm flipH="false" flipV="false" rot="0">
            <a:off x="8724267" y="8447289"/>
            <a:ext cx="4068810" cy="1586723"/>
          </a:xfrm>
          <a:custGeom>
            <a:avLst/>
            <a:gdLst/>
            <a:ahLst/>
            <a:cxnLst/>
            <a:rect r="r" b="b" t="t" l="l"/>
            <a:pathLst>
              <a:path h="1586723" w="4068810">
                <a:moveTo>
                  <a:pt x="0" y="0"/>
                </a:moveTo>
                <a:lnTo>
                  <a:pt x="4068810" y="0"/>
                </a:lnTo>
                <a:lnTo>
                  <a:pt x="4068810" y="1586723"/>
                </a:lnTo>
                <a:lnTo>
                  <a:pt x="0" y="1586723"/>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DAF238lQ-ao</dc:identifier>
  <dcterms:modified xsi:type="dcterms:W3CDTF">2011-08-01T06:04:30Z</dcterms:modified>
  <cp:revision>1</cp:revision>
  <dc:title>GR 03</dc:title>
</cp:coreProperties>
</file>